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147469460" r:id="rId2"/>
    <p:sldId id="2147469461" r:id="rId3"/>
    <p:sldId id="2147469462" r:id="rId4"/>
    <p:sldId id="2147469463" r:id="rId5"/>
    <p:sldId id="2147469490" r:id="rId6"/>
    <p:sldId id="2147469465" r:id="rId7"/>
    <p:sldId id="2147469491" r:id="rId8"/>
    <p:sldId id="2147469492" r:id="rId9"/>
    <p:sldId id="2147469466" r:id="rId10"/>
    <p:sldId id="2147469467" r:id="rId11"/>
    <p:sldId id="2147469468" r:id="rId12"/>
    <p:sldId id="2147469469" r:id="rId13"/>
    <p:sldId id="2147469485" r:id="rId14"/>
    <p:sldId id="2147469486" r:id="rId15"/>
    <p:sldId id="2147469487" r:id="rId16"/>
    <p:sldId id="2147469470" r:id="rId17"/>
    <p:sldId id="2147469471" r:id="rId18"/>
    <p:sldId id="2147469472" r:id="rId19"/>
    <p:sldId id="2147469489" r:id="rId20"/>
    <p:sldId id="2147469495" r:id="rId21"/>
    <p:sldId id="2147471079" r:id="rId22"/>
    <p:sldId id="2147469473" r:id="rId23"/>
    <p:sldId id="2147469488" r:id="rId24"/>
    <p:sldId id="2147469474" r:id="rId25"/>
    <p:sldId id="21474694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F4747-A2AA-752F-0416-04F6C449B22D}" name="FALZON, Dennis" initials="FD" userId="S::falzond@who.int::96040e00-08ac-4837-b43b-4740716afd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14618-BE9C-426D-8D39-7CBA31FDA4D5}" v="100" dt="2023-11-06T15:13:32.685"/>
    <p1510:client id="{598FC97E-81CB-423B-AAF5-C694954CAEE7}" v="3" vWet="8" dt="2023-11-06T15:09:18.663"/>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DC3A6-D1F9-4846-A5B1-158ABF8BAB41}"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C007D-757A-4181-98A1-3197950E013A}" type="slidenum">
              <a:rPr lang="en-US" smtClean="0"/>
              <a:t>‹#›</a:t>
            </a:fld>
            <a:endParaRPr lang="en-US"/>
          </a:p>
        </p:txBody>
      </p:sp>
    </p:spTree>
    <p:extLst>
      <p:ext uri="{BB962C8B-B14F-4D97-AF65-F5344CB8AC3E}">
        <p14:creationId xmlns:p14="http://schemas.microsoft.com/office/powerpoint/2010/main" val="296949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x.doi.org/10.2307/459319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chranelibrary.com/cdsr/doi/10.1002/14651858.CD000171.pub3/fu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uropepmc.org/article/med/29025631" TargetMode="External"/><Relationship Id="rId4" Type="http://schemas.openxmlformats.org/officeDocument/2006/relationships/hyperlink" Target="http://www.thelancet.com/article/S0140673614601628/fulltex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12</a:t>
            </a:fld>
            <a:endParaRPr lang="en-US"/>
          </a:p>
        </p:txBody>
      </p:sp>
    </p:spTree>
    <p:extLst>
      <p:ext uri="{BB962C8B-B14F-4D97-AF65-F5344CB8AC3E}">
        <p14:creationId xmlns:p14="http://schemas.microsoft.com/office/powerpoint/2010/main" val="289196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13</a:t>
            </a:fld>
            <a:endParaRPr lang="en-US"/>
          </a:p>
        </p:txBody>
      </p:sp>
    </p:spTree>
    <p:extLst>
      <p:ext uri="{BB962C8B-B14F-4D97-AF65-F5344CB8AC3E}">
        <p14:creationId xmlns:p14="http://schemas.microsoft.com/office/powerpoint/2010/main" val="917016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a:t>While the protective effect of IPT has been observed to last unaltered for several years, its efficacy is generally estimated to range from 60-90%. Over the years, other studies have shown substantive reduction in TB incidence and death in different populations on IPT and other TPT regimens, including PLHIV in high TB transmission settings</a:t>
            </a:r>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a:t>References</a:t>
            </a:r>
          </a:p>
          <a:p>
            <a:pPr marL="514350" indent="-514350">
              <a:lnSpc>
                <a:spcPct val="120000"/>
              </a:lnSpc>
              <a:buFont typeface="+mj-lt"/>
              <a:buAutoNum type="arabicPeriod"/>
            </a:pPr>
            <a:endParaRPr lang="en-GB" sz="1200" i="1">
              <a:solidFill>
                <a:schemeClr val="accent5">
                  <a:lumMod val="75000"/>
                </a:schemeClr>
              </a:solidFill>
            </a:endParaRPr>
          </a:p>
          <a:p>
            <a:pPr marL="514350" indent="-514350">
              <a:lnSpc>
                <a:spcPct val="120000"/>
              </a:lnSpc>
              <a:buFont typeface="+mj-lt"/>
              <a:buAutoNum type="arabicPeriod"/>
            </a:pPr>
            <a:endParaRPr lang="en-GB" sz="1200" i="1">
              <a:solidFill>
                <a:schemeClr val="accent5">
                  <a:lumMod val="75000"/>
                </a:schemeClr>
              </a:solidFill>
            </a:endParaRPr>
          </a:p>
          <a:p>
            <a:pPr marL="514350" indent="-514350">
              <a:lnSpc>
                <a:spcPct val="120000"/>
              </a:lnSpc>
              <a:buAutoNum type="arabicPeriod"/>
            </a:pPr>
            <a:r>
              <a:rPr lang="fr-FR">
                <a:solidFill>
                  <a:schemeClr val="accent5">
                    <a:lumMod val="75000"/>
                  </a:schemeClr>
                </a:solidFill>
              </a:rPr>
              <a:t>Hanson, ML; </a:t>
            </a:r>
            <a:r>
              <a:rPr lang="fr-FR" err="1">
                <a:solidFill>
                  <a:schemeClr val="accent5">
                    <a:lumMod val="75000"/>
                  </a:schemeClr>
                </a:solidFill>
              </a:rPr>
              <a:t>Comstock</a:t>
            </a:r>
            <a:r>
              <a:rPr lang="fr-FR">
                <a:solidFill>
                  <a:schemeClr val="accent5">
                    <a:lumMod val="75000"/>
                  </a:schemeClr>
                </a:solidFill>
              </a:rPr>
              <a:t>, GW; Haley, CE (1967). </a:t>
            </a:r>
            <a:r>
              <a:rPr lang="en-US">
                <a:solidFill>
                  <a:schemeClr val="accent5">
                    <a:lumMod val="75000"/>
                  </a:schemeClr>
                </a:solidFill>
              </a:rPr>
              <a:t>Community isoniazid prophylaxis program in an underdeveloped area of Alaska. </a:t>
            </a:r>
            <a:r>
              <a:rPr lang="en-GB">
                <a:solidFill>
                  <a:schemeClr val="accent5">
                    <a:lumMod val="75000"/>
                  </a:schemeClr>
                </a:solidFill>
                <a:hlinkClick r:id="rId3"/>
              </a:rPr>
              <a:t>https://dx.doi.org/10.2307/4593193</a:t>
            </a:r>
            <a:endParaRPr lang="en-GB" i="1">
              <a:solidFill>
                <a:schemeClr val="accent5">
                  <a:lumMod val="75000"/>
                </a:schemeClr>
              </a:solidFill>
            </a:endParaRPr>
          </a:p>
          <a:p>
            <a:pPr marL="514350" indent="-514350">
              <a:lnSpc>
                <a:spcPct val="120000"/>
              </a:lnSpc>
              <a:buAutoNum type="arabicPeriod"/>
            </a:pPr>
            <a:r>
              <a:rPr lang="en-GB" i="1">
                <a:solidFill>
                  <a:schemeClr val="accent5">
                    <a:lumMod val="75000"/>
                  </a:schemeClr>
                </a:solidFill>
              </a:rPr>
              <a:t>Comstock</a:t>
            </a:r>
            <a:r>
              <a:rPr lang="en-GB" sz="1200" i="1">
                <a:solidFill>
                  <a:schemeClr val="accent5">
                    <a:lumMod val="75000"/>
                  </a:schemeClr>
                </a:solidFill>
              </a:rPr>
              <a:t> GW, Baum C, Snider DE Jr. Isoniazid prophylaxis among Alaskan Eskimos: a final report of the Bethel isoniazid studies. Am Rev Respir Dis 1979; 119:827–30</a:t>
            </a:r>
            <a:endParaRPr lang="en-GB" sz="1200" i="1">
              <a:solidFill>
                <a:schemeClr val="accent5">
                  <a:lumMod val="75000"/>
                </a:schemeClr>
              </a:solidFill>
              <a:cs typeface="Calibri"/>
            </a:endParaRPr>
          </a:p>
          <a:p>
            <a:pPr marL="514350" indent="-514350">
              <a:lnSpc>
                <a:spcPct val="120000"/>
              </a:lnSpc>
              <a:buFont typeface="+mj-lt"/>
              <a:buAutoNum type="arabicPeriod"/>
            </a:pPr>
            <a:r>
              <a:rPr lang="en-GB" sz="1200" i="1">
                <a:solidFill>
                  <a:schemeClr val="accent5">
                    <a:lumMod val="75000"/>
                  </a:schemeClr>
                </a:solidFill>
              </a:rPr>
              <a:t>Golub JE, Cohn S, Saraceni V, et al. Long-term protection from isoniazid preventive therapy for tuberculosis in HIV-infected patients in a medium-burden tuberculosis setting: the TB/HIV in Rio (THRio) study. Clin Infect Dis. 2014;60(4):639-45.</a:t>
            </a:r>
          </a:p>
          <a:p>
            <a:pPr marL="514350" marR="0" lvl="0" indent="-514350" algn="l" defTabSz="914400" rtl="0" eaLnBrk="0" fontAlgn="base" latinLnBrk="0" hangingPunct="0">
              <a:lnSpc>
                <a:spcPct val="120000"/>
              </a:lnSpc>
              <a:spcBef>
                <a:spcPct val="30000"/>
              </a:spcBef>
              <a:spcAft>
                <a:spcPct val="0"/>
              </a:spcAft>
              <a:buClrTx/>
              <a:buSzTx/>
              <a:buFont typeface="+mj-lt"/>
              <a:buAutoNum type="arabicPeriod"/>
              <a:tabLst/>
              <a:defRPr/>
            </a:pPr>
            <a:r>
              <a:rPr lang="en-GB" sz="1200" i="1">
                <a:solidFill>
                  <a:schemeClr val="accent5">
                    <a:lumMod val="75000"/>
                  </a:schemeClr>
                </a:solidFill>
              </a:rPr>
              <a:t>Akolo C, </a:t>
            </a:r>
            <a:r>
              <a:rPr lang="en-GB" sz="1200" i="1" err="1">
                <a:solidFill>
                  <a:schemeClr val="accent5">
                    <a:lumMod val="75000"/>
                  </a:schemeClr>
                </a:solidFill>
              </a:rPr>
              <a:t>Adetifa</a:t>
            </a:r>
            <a:r>
              <a:rPr lang="en-GB" sz="1200" i="1">
                <a:solidFill>
                  <a:schemeClr val="accent5">
                    <a:lumMod val="75000"/>
                  </a:schemeClr>
                </a:solidFill>
              </a:rPr>
              <a:t> I, Shepperd S, Volmink J. Treatment of latent tuberculosis infection in HIV infected persons. Cochrane Database Syst Rev 2010; CD000171.</a:t>
            </a:r>
          </a:p>
          <a:p>
            <a:pPr marL="514350" indent="-514350">
              <a:lnSpc>
                <a:spcPct val="120000"/>
              </a:lnSpc>
              <a:buFont typeface="+mj-lt"/>
              <a:buAutoNum type="arabicPeriod"/>
            </a:pPr>
            <a:r>
              <a:rPr lang="en-GB" sz="1200" i="1">
                <a:solidFill>
                  <a:schemeClr val="accent5">
                    <a:lumMod val="75000"/>
                  </a:schemeClr>
                </a:solidFill>
              </a:rPr>
              <a:t>Anani </a:t>
            </a:r>
            <a:r>
              <a:rPr lang="en-GB" sz="1200" i="1" err="1">
                <a:solidFill>
                  <a:schemeClr val="accent5">
                    <a:lumMod val="75000"/>
                  </a:schemeClr>
                </a:solidFill>
              </a:rPr>
              <a:t>Badje</a:t>
            </a:r>
            <a:r>
              <a:rPr lang="en-GB" sz="1200" i="1">
                <a:solidFill>
                  <a:schemeClr val="accent5">
                    <a:lumMod val="75000"/>
                  </a:schemeClr>
                </a:solidFill>
              </a:rPr>
              <a:t> et.al. </a:t>
            </a:r>
            <a:r>
              <a:rPr lang="en-US" sz="1200" i="1">
                <a:solidFill>
                  <a:schemeClr val="accent5">
                    <a:lumMod val="75000"/>
                  </a:schemeClr>
                </a:solidFill>
              </a:rPr>
              <a:t>Effect of isoniazid preventive therapy on risk of death in west African, HIV-infected adults with high CD4 cell counts: long-term follow-up of the Temprano ANRS 12136 trial</a:t>
            </a:r>
          </a:p>
          <a:p>
            <a:pPr marL="514350" marR="0" lvl="0" indent="-514350" algn="l" defTabSz="914400" rtl="0" eaLnBrk="1" fontAlgn="auto" latinLnBrk="0" hangingPunct="1">
              <a:lnSpc>
                <a:spcPct val="120000"/>
              </a:lnSpc>
              <a:spcBef>
                <a:spcPts val="0"/>
              </a:spcBef>
              <a:spcAft>
                <a:spcPts val="0"/>
              </a:spcAft>
              <a:buClrTx/>
              <a:buSzTx/>
              <a:buFont typeface="+mj-lt"/>
              <a:buAutoNum type="arabicPeriod"/>
              <a:tabLst/>
              <a:defRPr/>
            </a:pPr>
            <a:r>
              <a:rPr lang="en-GB" sz="1200" b="0" i="0" kern="1200">
                <a:solidFill>
                  <a:schemeClr val="tx1"/>
                </a:solidFill>
                <a:effectLst/>
                <a:latin typeface="Arial" charset="0"/>
                <a:ea typeface="+mn-ea"/>
                <a:cs typeface="Arial" charset="0"/>
              </a:rPr>
              <a:t>Churchyard GJ et.al. </a:t>
            </a:r>
            <a:r>
              <a:rPr lang="en-US" sz="1200" b="0" i="0" kern="1200">
                <a:solidFill>
                  <a:schemeClr val="tx1"/>
                </a:solidFill>
                <a:effectLst/>
                <a:latin typeface="Arial" charset="0"/>
                <a:ea typeface="+mn-ea"/>
                <a:cs typeface="Arial" charset="0"/>
              </a:rPr>
              <a:t>A Trial of Mass Isoniazid Preventive Therapy for Tuberculosis Control; Jan 2014; </a:t>
            </a:r>
            <a:r>
              <a:rPr lang="en-GB" sz="1200" b="0" i="0" kern="1200">
                <a:solidFill>
                  <a:schemeClr val="tx1"/>
                </a:solidFill>
                <a:effectLst/>
                <a:latin typeface="Arial" charset="0"/>
                <a:ea typeface="+mn-ea"/>
                <a:cs typeface="Arial" charset="0"/>
              </a:rPr>
              <a:t>NEJM; 2014; 370:301-310; DOI: 10.1056/NEJMoa1214289 (https://www.nejm.org/doi/full/10.1056/NEJMoa1214289) </a:t>
            </a:r>
            <a:endParaRPr lang="en-US" sz="1200" b="0" i="0" kern="1200">
              <a:solidFill>
                <a:schemeClr val="tx1"/>
              </a:solidFill>
              <a:effectLst/>
              <a:latin typeface="Arial" charset="0"/>
              <a:ea typeface="+mn-ea"/>
              <a:cs typeface="Arial" charset="0"/>
            </a:endParaRPr>
          </a:p>
          <a:p>
            <a:endParaRPr lang="en-US"/>
          </a:p>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14</a:t>
            </a:fld>
            <a:endParaRPr lang="en-US"/>
          </a:p>
        </p:txBody>
      </p:sp>
    </p:spTree>
    <p:extLst>
      <p:ext uri="{BB962C8B-B14F-4D97-AF65-F5344CB8AC3E}">
        <p14:creationId xmlns:p14="http://schemas.microsoft.com/office/powerpoint/2010/main" val="3593530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15</a:t>
            </a:fld>
            <a:endParaRPr lang="en-US"/>
          </a:p>
        </p:txBody>
      </p:sp>
    </p:spTree>
    <p:extLst>
      <p:ext uri="{BB962C8B-B14F-4D97-AF65-F5344CB8AC3E}">
        <p14:creationId xmlns:p14="http://schemas.microsoft.com/office/powerpoint/2010/main" val="424276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212121"/>
                </a:solidFill>
                <a:effectLst/>
                <a:latin typeface="BlinkMacSystemFont"/>
              </a:rPr>
              <a:t>REF: Pease C, Hutton B, </a:t>
            </a:r>
            <a:r>
              <a:rPr lang="en-GB" b="0" i="0" err="1">
                <a:solidFill>
                  <a:srgbClr val="212121"/>
                </a:solidFill>
                <a:effectLst/>
                <a:latin typeface="BlinkMacSystemFont"/>
              </a:rPr>
              <a:t>Yazdi</a:t>
            </a:r>
            <a:r>
              <a:rPr lang="en-GB" b="0" i="0">
                <a:solidFill>
                  <a:srgbClr val="212121"/>
                </a:solidFill>
                <a:effectLst/>
                <a:latin typeface="BlinkMacSystemFont"/>
              </a:rPr>
              <a:t> F, Wolfe D, Hamel C, Barbeau P, Skidmore B, Alvarez GG. A systematic review of adverse events of rifapentine and isoniazid compared to other treatments for latent tuberculosis infection. </a:t>
            </a:r>
            <a:r>
              <a:rPr lang="en-GB" b="0" i="0" err="1">
                <a:solidFill>
                  <a:srgbClr val="212121"/>
                </a:solidFill>
                <a:effectLst/>
                <a:latin typeface="BlinkMacSystemFont"/>
              </a:rPr>
              <a:t>Pharmacoepidemiol</a:t>
            </a:r>
            <a:r>
              <a:rPr lang="en-GB" b="0" i="0">
                <a:solidFill>
                  <a:srgbClr val="212121"/>
                </a:solidFill>
                <a:effectLst/>
                <a:latin typeface="BlinkMacSystemFont"/>
              </a:rPr>
              <a:t> Drug </a:t>
            </a:r>
            <a:r>
              <a:rPr lang="en-GB" b="0" i="0" err="1">
                <a:solidFill>
                  <a:srgbClr val="212121"/>
                </a:solidFill>
                <a:effectLst/>
                <a:latin typeface="BlinkMacSystemFont"/>
              </a:rPr>
              <a:t>Saf</a:t>
            </a:r>
            <a:r>
              <a:rPr lang="en-GB" b="0" i="0">
                <a:solidFill>
                  <a:srgbClr val="212121"/>
                </a:solidFill>
                <a:effectLst/>
                <a:latin typeface="BlinkMacSystemFont"/>
              </a:rPr>
              <a:t>. 2018 Jun;27(6):557-566. </a:t>
            </a:r>
            <a:r>
              <a:rPr lang="en-GB" b="0" i="0" err="1">
                <a:solidFill>
                  <a:srgbClr val="212121"/>
                </a:solidFill>
                <a:effectLst/>
                <a:latin typeface="BlinkMacSystemFont"/>
              </a:rPr>
              <a:t>doi</a:t>
            </a:r>
            <a:r>
              <a:rPr lang="en-GB" b="0" i="0">
                <a:solidFill>
                  <a:srgbClr val="212121"/>
                </a:solidFill>
                <a:effectLst/>
                <a:latin typeface="BlinkMacSystemFont"/>
              </a:rPr>
              <a:t>: 10.1002/pds.4423. </a:t>
            </a:r>
            <a:r>
              <a:rPr lang="en-GB" b="0" i="0" err="1">
                <a:solidFill>
                  <a:srgbClr val="212121"/>
                </a:solidFill>
                <a:effectLst/>
                <a:latin typeface="BlinkMacSystemFont"/>
              </a:rPr>
              <a:t>Epub</a:t>
            </a:r>
            <a:r>
              <a:rPr lang="en-GB" b="0" i="0">
                <a:solidFill>
                  <a:srgbClr val="212121"/>
                </a:solidFill>
                <a:effectLst/>
                <a:latin typeface="BlinkMacSystemFont"/>
              </a:rPr>
              <a:t> 2018 Mar 23. PMID: 29573031.</a:t>
            </a:r>
            <a:endParaRPr kumimoji="0" lang="en-US" sz="1200" b="0" i="1" u="none" strike="noStrike" kern="1200" cap="none" spc="0" normalizeH="0" baseline="0" noProof="0">
              <a:ln>
                <a:noFill/>
              </a:ln>
              <a:solidFill>
                <a:srgbClr val="000000"/>
              </a:solidFill>
              <a:effectLst/>
              <a:uLnTx/>
              <a:uFillTx/>
              <a:latin typeface="Arial" charset="0"/>
              <a:ea typeface="+mn-ea"/>
              <a:cs typeface="Arial" charset="0"/>
            </a:endParaRPr>
          </a:p>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16</a:t>
            </a:fld>
            <a:endParaRPr lang="en-US"/>
          </a:p>
        </p:txBody>
      </p:sp>
    </p:spTree>
    <p:extLst>
      <p:ext uri="{BB962C8B-B14F-4D97-AF65-F5344CB8AC3E}">
        <p14:creationId xmlns:p14="http://schemas.microsoft.com/office/powerpoint/2010/main" val="171845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ZA" sz="1200" b="0" i="0" u="none" strike="noStrike" kern="1200" cap="none" spc="0" normalizeH="0" baseline="0" noProof="0">
                <a:ln>
                  <a:noFill/>
                </a:ln>
                <a:solidFill>
                  <a:prstClr val="black"/>
                </a:solidFill>
                <a:effectLst/>
                <a:uLnTx/>
                <a:uFillTx/>
                <a:latin typeface="Arial"/>
                <a:ea typeface="+mn-ea"/>
                <a:cs typeface="+mn-cs"/>
              </a:rPr>
              <a:t>den Boon S, </a:t>
            </a:r>
            <a:r>
              <a:rPr kumimoji="0" lang="en-ZA" sz="1200" b="0" i="0" u="none" strike="noStrike" kern="1200" cap="none" spc="0" normalizeH="0" baseline="0" noProof="0" err="1">
                <a:ln>
                  <a:noFill/>
                </a:ln>
                <a:solidFill>
                  <a:prstClr val="black"/>
                </a:solidFill>
                <a:effectLst/>
                <a:uLnTx/>
                <a:uFillTx/>
                <a:latin typeface="Arial"/>
                <a:ea typeface="+mn-ea"/>
                <a:cs typeface="+mn-cs"/>
              </a:rPr>
              <a:t>Matteelli</a:t>
            </a:r>
            <a:r>
              <a:rPr kumimoji="0" lang="en-ZA" sz="1200" b="0" i="0" u="none" strike="noStrike" kern="1200" cap="none" spc="0" normalizeH="0" baseline="0" noProof="0">
                <a:ln>
                  <a:noFill/>
                </a:ln>
                <a:solidFill>
                  <a:prstClr val="black"/>
                </a:solidFill>
                <a:effectLst/>
                <a:uLnTx/>
                <a:uFillTx/>
                <a:latin typeface="Arial"/>
                <a:ea typeface="+mn-ea"/>
                <a:cs typeface="+mn-cs"/>
              </a:rPr>
              <a:t> A, </a:t>
            </a:r>
            <a:r>
              <a:rPr kumimoji="0" lang="en-ZA" sz="1200" b="0" i="0" u="none" strike="noStrike" kern="1200" cap="none" spc="0" normalizeH="0" baseline="0" noProof="0" err="1">
                <a:ln>
                  <a:noFill/>
                </a:ln>
                <a:solidFill>
                  <a:prstClr val="black"/>
                </a:solidFill>
                <a:effectLst/>
                <a:uLnTx/>
                <a:uFillTx/>
                <a:latin typeface="Arial"/>
                <a:ea typeface="+mn-ea"/>
                <a:cs typeface="+mn-cs"/>
              </a:rPr>
              <a:t>Getahun</a:t>
            </a:r>
            <a:r>
              <a:rPr kumimoji="0" lang="en-ZA" sz="1200" b="0" i="0" u="none" strike="noStrike" kern="1200" cap="none" spc="0" normalizeH="0" baseline="0" noProof="0">
                <a:ln>
                  <a:noFill/>
                </a:ln>
                <a:solidFill>
                  <a:prstClr val="black"/>
                </a:solidFill>
                <a:effectLst/>
                <a:uLnTx/>
                <a:uFillTx/>
                <a:latin typeface="Arial"/>
                <a:ea typeface="+mn-ea"/>
                <a:cs typeface="+mn-cs"/>
              </a:rPr>
              <a:t> H. Rifampicin resistance after treatment for latent tuberculous infection: a systematic review and meta-analysis. Int J </a:t>
            </a:r>
            <a:r>
              <a:rPr kumimoji="0" lang="en-ZA" sz="1200" b="0" i="0" u="none" strike="noStrike" kern="1200" cap="none" spc="0" normalizeH="0" baseline="0" noProof="0" err="1">
                <a:ln>
                  <a:noFill/>
                </a:ln>
                <a:solidFill>
                  <a:prstClr val="black"/>
                </a:solidFill>
                <a:effectLst/>
                <a:uLnTx/>
                <a:uFillTx/>
                <a:latin typeface="Arial"/>
                <a:ea typeface="+mn-ea"/>
                <a:cs typeface="+mn-cs"/>
              </a:rPr>
              <a:t>Tuberc</a:t>
            </a:r>
            <a:r>
              <a:rPr kumimoji="0" lang="en-ZA" sz="1200" b="0" i="0" u="none" strike="noStrike" kern="1200" cap="none" spc="0" normalizeH="0" baseline="0" noProof="0">
                <a:ln>
                  <a:noFill/>
                </a:ln>
                <a:solidFill>
                  <a:prstClr val="black"/>
                </a:solidFill>
                <a:effectLst/>
                <a:uLnTx/>
                <a:uFillTx/>
                <a:latin typeface="Arial"/>
                <a:ea typeface="+mn-ea"/>
                <a:cs typeface="+mn-cs"/>
              </a:rPr>
              <a:t> Lung Dis. 2016 Aug;20(8):1065-71. </a:t>
            </a:r>
            <a:r>
              <a:rPr kumimoji="0" lang="en-ZA" sz="1200" b="0" i="0" u="none" strike="noStrike" kern="1200" cap="none" spc="0" normalizeH="0" baseline="0" noProof="0" err="1">
                <a:ln>
                  <a:noFill/>
                </a:ln>
                <a:solidFill>
                  <a:prstClr val="black"/>
                </a:solidFill>
                <a:effectLst/>
                <a:uLnTx/>
                <a:uFillTx/>
                <a:latin typeface="Arial"/>
                <a:ea typeface="+mn-ea"/>
                <a:cs typeface="+mn-cs"/>
              </a:rPr>
              <a:t>doi</a:t>
            </a:r>
            <a:r>
              <a:rPr kumimoji="0" lang="en-ZA" sz="1200" b="0" i="0" u="none" strike="noStrike" kern="1200" cap="none" spc="0" normalizeH="0" baseline="0" noProof="0">
                <a:ln>
                  <a:noFill/>
                </a:ln>
                <a:solidFill>
                  <a:prstClr val="black"/>
                </a:solidFill>
                <a:effectLst/>
                <a:uLnTx/>
                <a:uFillTx/>
                <a:latin typeface="Arial"/>
                <a:ea typeface="+mn-ea"/>
                <a:cs typeface="+mn-cs"/>
              </a:rPr>
              <a:t>: 10.5588/ijtld.15.0908. PMID: 27393541; PMCID: PMC5642842.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err="1">
                <a:solidFill>
                  <a:srgbClr val="000000"/>
                </a:solidFill>
                <a:effectLst/>
                <a:latin typeface="Times New Roman" panose="02020603050405020304" pitchFamily="18" charset="0"/>
              </a:rPr>
              <a:t>Balcells</a:t>
            </a:r>
            <a:r>
              <a:rPr lang="en-GB" b="0" i="0">
                <a:solidFill>
                  <a:srgbClr val="000000"/>
                </a:solidFill>
                <a:effectLst/>
                <a:latin typeface="Times New Roman" panose="02020603050405020304" pitchFamily="18" charset="0"/>
              </a:rPr>
              <a:t> M E, Thomas S L, Godfrey-</a:t>
            </a:r>
            <a:r>
              <a:rPr lang="en-GB" b="0" i="0" err="1">
                <a:solidFill>
                  <a:srgbClr val="000000"/>
                </a:solidFill>
                <a:effectLst/>
                <a:latin typeface="Times New Roman" panose="02020603050405020304" pitchFamily="18" charset="0"/>
              </a:rPr>
              <a:t>Faussett</a:t>
            </a:r>
            <a:r>
              <a:rPr lang="en-GB" b="0" i="0">
                <a:solidFill>
                  <a:srgbClr val="000000"/>
                </a:solidFill>
                <a:effectLst/>
                <a:latin typeface="Times New Roman" panose="02020603050405020304" pitchFamily="18" charset="0"/>
              </a:rPr>
              <a:t> P, Grant A D.  Isoniazid preventive therapy and risk for resistant tuberculosis. Emerging Infectious Diseases 2006; 12(5): 744-751</a:t>
            </a:r>
            <a:endParaRPr lang="en-US" i="0"/>
          </a:p>
        </p:txBody>
      </p:sp>
      <p:sp>
        <p:nvSpPr>
          <p:cNvPr id="4" name="Slide Number Placeholder 3"/>
          <p:cNvSpPr>
            <a:spLocks noGrp="1"/>
          </p:cNvSpPr>
          <p:nvPr>
            <p:ph type="sldNum" sz="quarter" idx="5"/>
          </p:nvPr>
        </p:nvSpPr>
        <p:spPr/>
        <p:txBody>
          <a:bodyPr/>
          <a:lstStyle/>
          <a:p>
            <a:fld id="{2E4C007D-757A-4181-98A1-3197950E013A}" type="slidenum">
              <a:rPr lang="en-US" smtClean="0"/>
              <a:t>17</a:t>
            </a:fld>
            <a:endParaRPr lang="en-US"/>
          </a:p>
        </p:txBody>
      </p:sp>
    </p:spTree>
    <p:extLst>
      <p:ext uri="{BB962C8B-B14F-4D97-AF65-F5344CB8AC3E}">
        <p14:creationId xmlns:p14="http://schemas.microsoft.com/office/powerpoint/2010/main" val="1120058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18</a:t>
            </a:fld>
            <a:endParaRPr lang="en-US"/>
          </a:p>
        </p:txBody>
      </p:sp>
    </p:spTree>
    <p:extLst>
      <p:ext uri="{BB962C8B-B14F-4D97-AF65-F5344CB8AC3E}">
        <p14:creationId xmlns:p14="http://schemas.microsoft.com/office/powerpoint/2010/main" val="3748868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Programmes should promote the completion of all prescribed doses of TB preventive treatment within the expected duration. There is limited evidence to inform the management of treatment interruption or prescribing how many missed doses can be made up for by prolonging treatment without compromising efficacy. However, two main considerations are advised when deciding whether to prolong a course of TPT, to restart it afresh or to offer an alternative regimen, following an interruption. Firstly, the number of doses taken during the time the regimen was expected to last and secondly the maximal prolongation needed to allow the missed doses to be completed.  When less than 80% of expected doses were taken in the time expected for the regimen to be completed, the treatment duration can be extended by the number of daily doses missed. However, if less than 80% of doses were taken and treatment cannot be completed within 133% of the expected time for completion, restarting treatment should be considered. For 3HP, treatment only needs to be restarted when more than 3 doses have been missed.</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19</a:t>
            </a:fld>
            <a:endParaRPr lang="en-US"/>
          </a:p>
        </p:txBody>
      </p:sp>
    </p:spTree>
    <p:extLst>
      <p:ext uri="{BB962C8B-B14F-4D97-AF65-F5344CB8AC3E}">
        <p14:creationId xmlns:p14="http://schemas.microsoft.com/office/powerpoint/2010/main" val="1321468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alibri" panose="020F0502020204030204" pitchFamily="34" charset="0"/>
              </a:rPr>
              <a:t>Programmes should promote the completion of all prescribed doses of TB preventive treatment within the expected duration. There is limited evidence to inform the management of treatment interruption or prescribing how many missed doses can be made up for by prolonging treatment without compromising efficacy. However, two main considerations are advised when deciding whether to prolong a course of TPT, to restart it afresh or to offer an alternative regimen, following an interruption. Firstly, the number of doses taken during the time the regimen was expected to last and secondly the maximal prolongation needed to allow the missed doses to be completed.  When less than 80% of expected doses were taken in the time expected for the regimen to be completed, the treatment duration can be extended by the number of daily doses missed. However, if less than 80% of doses were taken and treatment cannot be completed within 133% of the expected time for completion, restarting treatment should be considered. For 3HP, treatment only needs to be restarted when more than 3 doses have been missed.</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20</a:t>
            </a:fld>
            <a:endParaRPr lang="en-US"/>
          </a:p>
        </p:txBody>
      </p:sp>
    </p:spTree>
    <p:extLst>
      <p:ext uri="{BB962C8B-B14F-4D97-AF65-F5344CB8AC3E}">
        <p14:creationId xmlns:p14="http://schemas.microsoft.com/office/powerpoint/2010/main" val="241365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a:solidFill>
                  <a:schemeClr val="tx1">
                    <a:lumMod val="95000"/>
                    <a:lumOff val="5000"/>
                  </a:schemeClr>
                </a:solidFill>
                <a:latin typeface="Calibri" panose="020F0502020204030204" pitchFamily="34" charset="0"/>
                <a:cs typeface="Calibri" panose="020F0502020204030204" pitchFamily="34" charset="0"/>
              </a:rPr>
              <a:t>The Prevent TB app facilitates the management of data and monitoring of progress on TB preventive treatment and active TB case finding among contacts and other people at risk. The app is free to download from iOS and Android and can be installed on smartphones and tablet computers. The app can be customized via a set-up site and the indicators can be displayed in tabular or graphic form via a dashboard output</a:t>
            </a:r>
          </a:p>
          <a:p>
            <a:pPr>
              <a:lnSpc>
                <a:spcPct val="100000"/>
              </a:lnSpc>
            </a:pPr>
            <a:endParaRPr lang="en-US" sz="120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pPr>
            <a:r>
              <a:rPr lang="en-US" sz="1200">
                <a:solidFill>
                  <a:schemeClr val="tx1">
                    <a:lumMod val="95000"/>
                    <a:lumOff val="5000"/>
                  </a:schemeClr>
                </a:solidFill>
                <a:latin typeface="Calibri" panose="020F0502020204030204" pitchFamily="34" charset="0"/>
                <a:cs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fld id="{822A00AB-CD15-433A-A355-4988AFD51729}" type="slidenum">
              <a:rPr lang="en-GB" smtClean="0"/>
              <a:t>21</a:t>
            </a:fld>
            <a:endParaRPr lang="en-GB"/>
          </a:p>
        </p:txBody>
      </p:sp>
    </p:spTree>
    <p:extLst>
      <p:ext uri="{BB962C8B-B14F-4D97-AF65-F5344CB8AC3E}">
        <p14:creationId xmlns:p14="http://schemas.microsoft.com/office/powerpoint/2010/main" val="420399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err="1"/>
              <a:t>This</a:t>
            </a:r>
            <a:r>
              <a:rPr lang="es-CO"/>
              <a:t> </a:t>
            </a:r>
            <a:r>
              <a:rPr lang="es-CO" err="1"/>
              <a:t>slide</a:t>
            </a:r>
            <a:r>
              <a:rPr lang="es-CO"/>
              <a:t> </a:t>
            </a:r>
            <a:r>
              <a:rPr lang="es-CO" err="1"/>
              <a:t>from</a:t>
            </a:r>
            <a:r>
              <a:rPr lang="es-CO"/>
              <a:t> a </a:t>
            </a:r>
            <a:r>
              <a:rPr lang="es-CO" err="1"/>
              <a:t>study</a:t>
            </a:r>
            <a:r>
              <a:rPr lang="es-CO"/>
              <a:t> </a:t>
            </a:r>
            <a:r>
              <a:rPr lang="es-CO" err="1"/>
              <a:t>performed</a:t>
            </a:r>
            <a:r>
              <a:rPr lang="es-CO"/>
              <a:t> </a:t>
            </a:r>
            <a:r>
              <a:rPr lang="es-CO" err="1"/>
              <a:t>ahead</a:t>
            </a:r>
            <a:r>
              <a:rPr lang="es-CO"/>
              <a:t> </a:t>
            </a:r>
            <a:r>
              <a:rPr lang="es-CO" err="1"/>
              <a:t>of</a:t>
            </a:r>
            <a:r>
              <a:rPr lang="es-CO"/>
              <a:t> </a:t>
            </a:r>
            <a:r>
              <a:rPr lang="es-CO" err="1"/>
              <a:t>the</a:t>
            </a:r>
            <a:r>
              <a:rPr lang="es-CO"/>
              <a:t> </a:t>
            </a:r>
            <a:r>
              <a:rPr lang="es-CO" err="1"/>
              <a:t>launch</a:t>
            </a:r>
            <a:r>
              <a:rPr lang="es-CO"/>
              <a:t> </a:t>
            </a:r>
            <a:r>
              <a:rPr lang="es-CO" err="1"/>
              <a:t>of</a:t>
            </a:r>
            <a:r>
              <a:rPr lang="es-CO"/>
              <a:t> </a:t>
            </a:r>
            <a:r>
              <a:rPr lang="es-CO" err="1"/>
              <a:t>the</a:t>
            </a:r>
            <a:r>
              <a:rPr lang="es-CO"/>
              <a:t> </a:t>
            </a:r>
            <a:r>
              <a:rPr lang="es-CO" err="1"/>
              <a:t>End</a:t>
            </a:r>
            <a:r>
              <a:rPr lang="es-CO"/>
              <a:t> TB </a:t>
            </a:r>
            <a:r>
              <a:rPr lang="es-CO" err="1"/>
              <a:t>Strategy</a:t>
            </a:r>
            <a:r>
              <a:rPr lang="es-CO"/>
              <a:t> </a:t>
            </a:r>
            <a:r>
              <a:rPr lang="es-CO" err="1"/>
              <a:t>models</a:t>
            </a:r>
            <a:r>
              <a:rPr lang="es-CO"/>
              <a:t> </a:t>
            </a:r>
            <a:r>
              <a:rPr lang="es-CO" err="1"/>
              <a:t>the</a:t>
            </a:r>
            <a:r>
              <a:rPr lang="es-CO"/>
              <a:t> </a:t>
            </a:r>
            <a:r>
              <a:rPr lang="es-CO" err="1"/>
              <a:t>expected</a:t>
            </a:r>
            <a:r>
              <a:rPr lang="es-CO"/>
              <a:t> </a:t>
            </a:r>
            <a:r>
              <a:rPr lang="es-CO" err="1"/>
              <a:t>impact</a:t>
            </a:r>
            <a:r>
              <a:rPr lang="es-CO"/>
              <a:t> </a:t>
            </a:r>
            <a:r>
              <a:rPr lang="es-CO" err="1"/>
              <a:t>of</a:t>
            </a:r>
            <a:r>
              <a:rPr lang="es-CO"/>
              <a:t> </a:t>
            </a:r>
            <a:r>
              <a:rPr lang="es-CO" err="1"/>
              <a:t>different</a:t>
            </a:r>
            <a:r>
              <a:rPr lang="es-CO"/>
              <a:t> </a:t>
            </a:r>
            <a:r>
              <a:rPr lang="es-CO" err="1"/>
              <a:t>interventions</a:t>
            </a:r>
            <a:r>
              <a:rPr lang="es-CO"/>
              <a:t> </a:t>
            </a:r>
            <a:r>
              <a:rPr lang="es-CO" err="1"/>
              <a:t>for</a:t>
            </a:r>
            <a:r>
              <a:rPr lang="es-CO"/>
              <a:t> TB. </a:t>
            </a:r>
            <a:r>
              <a:rPr lang="es-CO" err="1"/>
              <a:t>It</a:t>
            </a:r>
            <a:r>
              <a:rPr lang="es-CO"/>
              <a:t> shows </a:t>
            </a:r>
            <a:r>
              <a:rPr lang="es-CO" err="1"/>
              <a:t>that</a:t>
            </a:r>
            <a:r>
              <a:rPr lang="es-CO"/>
              <a:t> </a:t>
            </a:r>
            <a:r>
              <a:rPr lang="es-CO" err="1"/>
              <a:t>only</a:t>
            </a:r>
            <a:r>
              <a:rPr lang="es-CO"/>
              <a:t> </a:t>
            </a:r>
            <a:r>
              <a:rPr lang="es-CO" err="1"/>
              <a:t>an</a:t>
            </a:r>
            <a:r>
              <a:rPr lang="es-CO"/>
              <a:t> </a:t>
            </a:r>
            <a:r>
              <a:rPr lang="es-CO" err="1"/>
              <a:t>approach</a:t>
            </a:r>
            <a:r>
              <a:rPr lang="es-CO"/>
              <a:t> </a:t>
            </a:r>
            <a:r>
              <a:rPr lang="es-CO" err="1"/>
              <a:t>that</a:t>
            </a:r>
            <a:r>
              <a:rPr lang="es-CO"/>
              <a:t> combines </a:t>
            </a:r>
            <a:r>
              <a:rPr lang="es-CO" err="1"/>
              <a:t>the</a:t>
            </a:r>
            <a:r>
              <a:rPr lang="es-CO"/>
              <a:t> </a:t>
            </a:r>
            <a:r>
              <a:rPr lang="es-CO" err="1"/>
              <a:t>treatment</a:t>
            </a:r>
            <a:r>
              <a:rPr lang="es-CO"/>
              <a:t> </a:t>
            </a:r>
            <a:r>
              <a:rPr lang="es-CO" err="1"/>
              <a:t>of</a:t>
            </a:r>
            <a:r>
              <a:rPr lang="es-CO"/>
              <a:t> </a:t>
            </a:r>
            <a:r>
              <a:rPr lang="es-CO" err="1"/>
              <a:t>both</a:t>
            </a:r>
            <a:r>
              <a:rPr lang="es-CO"/>
              <a:t> TB </a:t>
            </a:r>
            <a:r>
              <a:rPr lang="es-CO" err="1"/>
              <a:t>disease</a:t>
            </a:r>
            <a:r>
              <a:rPr lang="es-CO"/>
              <a:t> and TB </a:t>
            </a:r>
            <a:r>
              <a:rPr lang="es-CO" err="1"/>
              <a:t>infection</a:t>
            </a:r>
            <a:r>
              <a:rPr lang="es-CO"/>
              <a:t> at </a:t>
            </a:r>
            <a:r>
              <a:rPr lang="es-CO" err="1"/>
              <a:t>large</a:t>
            </a:r>
            <a:r>
              <a:rPr lang="es-CO"/>
              <a:t> </a:t>
            </a:r>
            <a:r>
              <a:rPr lang="es-CO" err="1"/>
              <a:t>scale</a:t>
            </a:r>
            <a:r>
              <a:rPr lang="es-CO"/>
              <a:t> </a:t>
            </a:r>
            <a:r>
              <a:rPr lang="es-CO" err="1"/>
              <a:t>would</a:t>
            </a:r>
            <a:r>
              <a:rPr lang="es-CO"/>
              <a:t> be </a:t>
            </a:r>
            <a:r>
              <a:rPr lang="es-CO" err="1"/>
              <a:t>expected</a:t>
            </a:r>
            <a:r>
              <a:rPr lang="es-CO"/>
              <a:t> to </a:t>
            </a:r>
            <a:r>
              <a:rPr lang="es-CO" err="1"/>
              <a:t>bring</a:t>
            </a:r>
            <a:r>
              <a:rPr lang="es-CO"/>
              <a:t> </a:t>
            </a:r>
            <a:r>
              <a:rPr lang="es-CO" err="1"/>
              <a:t>down</a:t>
            </a:r>
            <a:r>
              <a:rPr lang="es-CO"/>
              <a:t> </a:t>
            </a:r>
            <a:r>
              <a:rPr lang="es-CO" err="1"/>
              <a:t>the</a:t>
            </a:r>
            <a:r>
              <a:rPr lang="es-CO"/>
              <a:t> TB </a:t>
            </a:r>
            <a:r>
              <a:rPr lang="es-CO" err="1"/>
              <a:t>incidence</a:t>
            </a:r>
            <a:r>
              <a:rPr lang="es-CO"/>
              <a:t> to </a:t>
            </a:r>
            <a:r>
              <a:rPr lang="es-CO" err="1"/>
              <a:t>the</a:t>
            </a:r>
            <a:r>
              <a:rPr lang="es-CO"/>
              <a:t> </a:t>
            </a:r>
            <a:r>
              <a:rPr lang="es-CO" err="1"/>
              <a:t>levels</a:t>
            </a:r>
            <a:r>
              <a:rPr lang="es-CO"/>
              <a:t> </a:t>
            </a:r>
            <a:r>
              <a:rPr lang="es-CO" err="1"/>
              <a:t>envisaged</a:t>
            </a:r>
            <a:r>
              <a:rPr lang="es-CO"/>
              <a:t> </a:t>
            </a:r>
            <a:r>
              <a:rPr lang="es-CO" err="1"/>
              <a:t>by</a:t>
            </a:r>
            <a:r>
              <a:rPr lang="es-CO"/>
              <a:t> </a:t>
            </a:r>
            <a:r>
              <a:rPr lang="es-CO" err="1"/>
              <a:t>the</a:t>
            </a:r>
            <a:r>
              <a:rPr lang="es-CO"/>
              <a:t> </a:t>
            </a:r>
            <a:r>
              <a:rPr lang="es-CO" err="1"/>
              <a:t>End</a:t>
            </a:r>
            <a:r>
              <a:rPr lang="es-CO"/>
              <a:t> TB </a:t>
            </a:r>
            <a:r>
              <a:rPr lang="es-CO" err="1"/>
              <a:t>Strategy</a:t>
            </a:r>
            <a:r>
              <a:rPr lang="es-CO"/>
              <a:t> </a:t>
            </a:r>
            <a:r>
              <a:rPr lang="es-CO" err="1"/>
              <a:t>by</a:t>
            </a:r>
            <a:r>
              <a:rPr lang="es-CO"/>
              <a:t> 2035. </a:t>
            </a:r>
          </a:p>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4</a:t>
            </a:fld>
            <a:endParaRPr lang="en-US"/>
          </a:p>
        </p:txBody>
      </p:sp>
    </p:spTree>
    <p:extLst>
      <p:ext uri="{BB962C8B-B14F-4D97-AF65-F5344CB8AC3E}">
        <p14:creationId xmlns:p14="http://schemas.microsoft.com/office/powerpoint/2010/main" val="221773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22</a:t>
            </a:fld>
            <a:endParaRPr lang="en-US"/>
          </a:p>
        </p:txBody>
      </p:sp>
    </p:spTree>
    <p:extLst>
      <p:ext uri="{BB962C8B-B14F-4D97-AF65-F5344CB8AC3E}">
        <p14:creationId xmlns:p14="http://schemas.microsoft.com/office/powerpoint/2010/main" val="184989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24</a:t>
            </a:fld>
            <a:endParaRPr lang="en-US"/>
          </a:p>
        </p:txBody>
      </p:sp>
    </p:spTree>
    <p:extLst>
      <p:ext uri="{BB962C8B-B14F-4D97-AF65-F5344CB8AC3E}">
        <p14:creationId xmlns:p14="http://schemas.microsoft.com/office/powerpoint/2010/main" val="59811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1.Akolo C, </a:t>
            </a:r>
            <a:r>
              <a:rPr lang="en-US" err="1"/>
              <a:t>Adetifa</a:t>
            </a:r>
            <a:r>
              <a:rPr lang="en-US"/>
              <a:t> I, Shepperd S, Volmink J. Treatment of latent tuberculosis infection in HIV infected persons. Cochrane Database of Systematic Reviews [Internet]. 2010 Jan 20 [cited 2022 Mar 16];(1). Available from: </a:t>
            </a:r>
            <a:r>
              <a:rPr lang="en-US">
                <a:hlinkClick r:id="rId3"/>
              </a:rPr>
              <a:t>https://www.cochranelibrary.com/cdsr/doi/10.1002/14651858.CD000171.pub3/ful</a:t>
            </a:r>
            <a:endParaRPr lang="en-US"/>
          </a:p>
          <a:p>
            <a:r>
              <a:rPr lang="en-US"/>
              <a:t>2.Rangaka MX, Wilkinson RJ, Boulle A, Glynn JR, Fielding K, Van </a:t>
            </a:r>
            <a:r>
              <a:rPr lang="en-US" err="1"/>
              <a:t>Cutsem</a:t>
            </a:r>
            <a:r>
              <a:rPr lang="en-US"/>
              <a:t> G, et al. Isoniazid plus antiretroviral therapy to prevent tuberculosis: A </a:t>
            </a:r>
            <a:r>
              <a:rPr lang="en-US" err="1"/>
              <a:t>randomised</a:t>
            </a:r>
            <a:r>
              <a:rPr lang="en-US"/>
              <a:t> double-blind, placebo-controlled trial. The Lancet [Internet]. 2014 Aug 23 [cited 2022 Feb 11];384(9944):682–90. Available from: </a:t>
            </a:r>
            <a:r>
              <a:rPr lang="en-US">
                <a:hlinkClick r:id="rId4"/>
              </a:rPr>
              <a:t>http://www.thelancet.com/article/S0140673614601628/fulltext</a:t>
            </a:r>
            <a:endParaRPr lang="en-US"/>
          </a:p>
          <a:p>
            <a:r>
              <a:rPr lang="en-US"/>
              <a:t>3.Badje A, Moh R, </a:t>
            </a:r>
            <a:r>
              <a:rPr lang="en-US" err="1"/>
              <a:t>Gabillard</a:t>
            </a:r>
            <a:r>
              <a:rPr lang="en-US"/>
              <a:t> D, </a:t>
            </a:r>
            <a:r>
              <a:rPr lang="en-US" err="1"/>
              <a:t>Guéhi</a:t>
            </a:r>
            <a:r>
              <a:rPr lang="en-US"/>
              <a:t> C, Kabran M, </a:t>
            </a:r>
            <a:r>
              <a:rPr lang="en-US" err="1"/>
              <a:t>Ntakpé</a:t>
            </a:r>
            <a:r>
              <a:rPr lang="en-US"/>
              <a:t> JB, et al. Effect of isoniazid preventive therapy on risk of death in west African, HIV-infected adults with high CD4 cell counts: long-term follow-up of the Temprano ANRS 12136 trial. Lancet Glob Health [Internet]. 2017 Nov 1 [cited 2022 Feb 11];5(11):e1080–9. Available from: </a:t>
            </a:r>
            <a:r>
              <a:rPr lang="en-US">
                <a:hlinkClick r:id="rId5"/>
              </a:rPr>
              <a:t>https://europepmc.org/article/med/29025631</a:t>
            </a:r>
            <a:endParaRPr lang="en-US"/>
          </a:p>
          <a:p>
            <a:r>
              <a:rPr lang="en-US"/>
              <a:t>4.The TASG. A Trial of Early Antiretrovirals and Isoniazid Preventive Therapy in Africa. New England Journal of Medicine. 2015;373(9):808-22.</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E4C007D-757A-4181-98A1-3197950E013A}" type="slidenum">
              <a:rPr lang="en-US" smtClean="0"/>
              <a:t>5</a:t>
            </a:fld>
            <a:endParaRPr lang="en-US"/>
          </a:p>
        </p:txBody>
      </p:sp>
    </p:spTree>
    <p:extLst>
      <p:ext uri="{BB962C8B-B14F-4D97-AF65-F5344CB8AC3E}">
        <p14:creationId xmlns:p14="http://schemas.microsoft.com/office/powerpoint/2010/main" val="2985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6</a:t>
            </a:fld>
            <a:endParaRPr lang="en-US"/>
          </a:p>
        </p:txBody>
      </p:sp>
    </p:spTree>
    <p:extLst>
      <p:ext uri="{BB962C8B-B14F-4D97-AF65-F5344CB8AC3E}">
        <p14:creationId xmlns:p14="http://schemas.microsoft.com/office/powerpoint/2010/main" val="259721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1.Zenner D, Beer N, Harris RJ, Lipman MC, Stagg HR, van der Werf MJ. Treatment of Latent Tuberculosis Infection: An Updated Network Meta-analysis. Ann Intern Med. 2017;167(4):248-55.</a:t>
            </a:r>
          </a:p>
          <a:p>
            <a:r>
              <a:rPr lang="en-US"/>
              <a:t>2.Stagg HR, Zenner D, Harris RJ, Muñoz L, Lipman MC, Abubakar I. Treatment of latent tuberculosis infection: a network meta-analysis. Ann Intern Med. 2014;161(6):419-28.</a:t>
            </a:r>
            <a:endParaRPr lang="en-US">
              <a:cs typeface="Calibri"/>
            </a:endParaRPr>
          </a:p>
          <a:p>
            <a:r>
              <a:rPr lang="en-US"/>
              <a:t>3.Diallo T, Adjobimey M, </a:t>
            </a:r>
            <a:r>
              <a:rPr lang="en-US" err="1"/>
              <a:t>Ruslami</a:t>
            </a:r>
            <a:r>
              <a:rPr lang="en-US"/>
              <a:t> R, Trajman A, Sow O, Obeng </a:t>
            </a:r>
            <a:r>
              <a:rPr lang="en-US" err="1"/>
              <a:t>Baah</a:t>
            </a:r>
            <a:r>
              <a:rPr lang="en-US"/>
              <a:t> J, et al. Safety and Side Effects of Rifampin versus Isoniazid in Children. N </a:t>
            </a:r>
            <a:r>
              <a:rPr lang="en-US" err="1"/>
              <a:t>Engl</a:t>
            </a:r>
            <a:r>
              <a:rPr lang="en-US"/>
              <a:t> J Med. 2018;379(5):454-63.</a:t>
            </a:r>
            <a:endParaRPr lang="en-US">
              <a:cs typeface="Calibri"/>
            </a:endParaRPr>
          </a:p>
          <a:p>
            <a:r>
              <a:rPr lang="en-US"/>
              <a:t>4.Menzies D, Dion MJ, Rabinovitch B, Mannix S, Brassard P, Schwartzman K. Treatment completion and costs of a randomized trial of rifampin for 4 months versus isoniazid for 9 months. Am J Respir Crit Care Med. 2004;170(4):445-9.</a:t>
            </a:r>
            <a:endParaRPr lang="en-US">
              <a:cs typeface="Calibri"/>
            </a:endParaRPr>
          </a:p>
          <a:p>
            <a:r>
              <a:rPr lang="en-US"/>
              <a:t>5.Menzies D, Long R, Trajman A, Dion MJ, Yang J, Al </a:t>
            </a:r>
            <a:r>
              <a:rPr lang="en-US" err="1"/>
              <a:t>Jahdali</a:t>
            </a:r>
            <a:r>
              <a:rPr lang="en-US"/>
              <a:t> H, et al. Adverse events with 4 months of rifampin therapy or 9 months of isoniazid therapy for latent tuberculosis infection: a randomized trial. Ann Intern Med. 2008;149(10):689-97.</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E4C007D-757A-4181-98A1-3197950E013A}" type="slidenum">
              <a:rPr lang="en-US" smtClean="0"/>
              <a:t>7</a:t>
            </a:fld>
            <a:endParaRPr lang="en-US"/>
          </a:p>
        </p:txBody>
      </p:sp>
    </p:spTree>
    <p:extLst>
      <p:ext uri="{BB962C8B-B14F-4D97-AF65-F5344CB8AC3E}">
        <p14:creationId xmlns:p14="http://schemas.microsoft.com/office/powerpoint/2010/main" val="8387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1.Swindells S, Ramchandani R, Gupta A, Benson CA, Leon-Cruz J, </a:t>
            </a:r>
            <a:r>
              <a:rPr lang="en-US" err="1"/>
              <a:t>Mwelase</a:t>
            </a:r>
            <a:r>
              <a:rPr lang="en-US"/>
              <a:t> N, et al. One Month of Rifapentine plus Isoniazid to Prevent HIV-Related Tuberculosis. N </a:t>
            </a:r>
            <a:r>
              <a:rPr lang="en-US" err="1"/>
              <a:t>Engl</a:t>
            </a:r>
            <a:r>
              <a:rPr lang="en-US"/>
              <a:t> J Med. 2019;380(11):1001-11.</a:t>
            </a:r>
          </a:p>
          <a:p>
            <a:r>
              <a:rPr lang="en-US"/>
              <a:t>2.Martinson NA, Barnes GL, Moulton LH, </a:t>
            </a:r>
            <a:r>
              <a:rPr lang="en-US" err="1"/>
              <a:t>Msandiwa</a:t>
            </a:r>
            <a:r>
              <a:rPr lang="en-US"/>
              <a:t> R, Hausler H, Ram M, et al. New regimens to prevent tuberculosis in adults with HIV infection. N </a:t>
            </a:r>
            <a:r>
              <a:rPr lang="en-US" err="1"/>
              <a:t>Engl</a:t>
            </a:r>
            <a:r>
              <a:rPr lang="en-US"/>
              <a:t> J Med. 2011;365(1):11-20.</a:t>
            </a:r>
            <a:endParaRPr lang="en-US">
              <a:cs typeface="Calibri"/>
            </a:endParaRPr>
          </a:p>
          <a:p>
            <a:r>
              <a:rPr lang="en-US"/>
              <a:t>3.Sterling TR, </a:t>
            </a:r>
            <a:r>
              <a:rPr lang="en-US" err="1"/>
              <a:t>Villarino</a:t>
            </a:r>
            <a:r>
              <a:rPr lang="en-US"/>
              <a:t> ME, Borisov AS, Shang N, </a:t>
            </a:r>
            <a:r>
              <a:rPr lang="en-US" err="1"/>
              <a:t>Gordin</a:t>
            </a:r>
            <a:r>
              <a:rPr lang="en-US"/>
              <a:t> F, </a:t>
            </a:r>
            <a:r>
              <a:rPr lang="en-US" err="1"/>
              <a:t>Bliven</a:t>
            </a:r>
            <a:r>
              <a:rPr lang="en-US"/>
              <a:t>-Sizemore E, et al. Three months of rifapentine and isoniazid for latent tuberculosis infection. N </a:t>
            </a:r>
            <a:r>
              <a:rPr lang="en-US" err="1"/>
              <a:t>Engl</a:t>
            </a:r>
            <a:r>
              <a:rPr lang="en-US"/>
              <a:t> J Med. 2011;365(23):2155-66.</a:t>
            </a:r>
            <a:endParaRPr lang="en-US">
              <a:cs typeface="Calibri"/>
            </a:endParaRPr>
          </a:p>
          <a:p>
            <a:r>
              <a:rPr lang="en-US"/>
              <a:t>4.Sterling TR, Scott NA, Miro JM, </a:t>
            </a:r>
            <a:r>
              <a:rPr lang="en-US" err="1"/>
              <a:t>Calvet</a:t>
            </a:r>
            <a:r>
              <a:rPr lang="en-US"/>
              <a:t> G, La Rosa A, Infante R, et al. Three months of weekly rifapentine and isoniazid for treatment of Mycobacterium tuberculosis infection in HIV-coinfected persons. AIDS. 2016;30(10):1607-15.</a:t>
            </a:r>
            <a:endParaRPr lang="en-US">
              <a:cs typeface="Calibri"/>
            </a:endParaRPr>
          </a:p>
          <a:p>
            <a:r>
              <a:rPr lang="en-US"/>
              <a:t>5.Villarino ME, Scott NA, Weis SE, Weiner M, Conde MB, Jones B, et al. Treatment for preventing tuberculosis in children and adolescents: a randomized clinical trial of a 3-month, 12-dose regimen of a combination of rifapentine and isoniazid. JAMA </a:t>
            </a:r>
            <a:r>
              <a:rPr lang="en-US" err="1"/>
              <a:t>Pediatr</a:t>
            </a:r>
            <a:r>
              <a:rPr lang="en-US"/>
              <a:t>. 2015;169(3):247-55.</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E4C007D-757A-4181-98A1-3197950E013A}" type="slidenum">
              <a:rPr lang="en-US" smtClean="0"/>
              <a:t>8</a:t>
            </a:fld>
            <a:endParaRPr lang="en-US"/>
          </a:p>
        </p:txBody>
      </p:sp>
    </p:spTree>
    <p:extLst>
      <p:ext uri="{BB962C8B-B14F-4D97-AF65-F5344CB8AC3E}">
        <p14:creationId xmlns:p14="http://schemas.microsoft.com/office/powerpoint/2010/main" val="219912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9</a:t>
            </a:fld>
            <a:endParaRPr lang="en-US"/>
          </a:p>
        </p:txBody>
      </p:sp>
    </p:spTree>
    <p:extLst>
      <p:ext uri="{BB962C8B-B14F-4D97-AF65-F5344CB8AC3E}">
        <p14:creationId xmlns:p14="http://schemas.microsoft.com/office/powerpoint/2010/main" val="38427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10</a:t>
            </a:fld>
            <a:endParaRPr lang="en-US"/>
          </a:p>
        </p:txBody>
      </p:sp>
    </p:spTree>
    <p:extLst>
      <p:ext uri="{BB962C8B-B14F-4D97-AF65-F5344CB8AC3E}">
        <p14:creationId xmlns:p14="http://schemas.microsoft.com/office/powerpoint/2010/main" val="170022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4C007D-757A-4181-98A1-3197950E013A}" type="slidenum">
              <a:rPr lang="en-US" smtClean="0"/>
              <a:t>11</a:t>
            </a:fld>
            <a:endParaRPr lang="en-US"/>
          </a:p>
        </p:txBody>
      </p:sp>
    </p:spTree>
    <p:extLst>
      <p:ext uri="{BB962C8B-B14F-4D97-AF65-F5344CB8AC3E}">
        <p14:creationId xmlns:p14="http://schemas.microsoft.com/office/powerpoint/2010/main" val="1449695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4142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5297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68703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28821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
        <p:nvSpPr>
          <p:cNvPr id="11" name="Footer Placeholder 4">
            <a:extLst>
              <a:ext uri="{FF2B5EF4-FFF2-40B4-BE49-F238E27FC236}">
                <a16:creationId xmlns:a16="http://schemas.microsoft.com/office/drawing/2014/main" id="{570648AB-9ACB-E248-43D2-2AB80CC9FE95}"/>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Tree>
    <p:extLst>
      <p:ext uri="{BB962C8B-B14F-4D97-AF65-F5344CB8AC3E}">
        <p14:creationId xmlns:p14="http://schemas.microsoft.com/office/powerpoint/2010/main" val="271715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54200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34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512801"/>
      </p:ext>
    </p:extLst>
  </p:cSld>
  <p:clrMap bg1="lt1" tx1="dk1" bg2="lt2" tx2="dk2" accent1="accent1" accent2="accent2" accent3="accent3" accent4="accent4" accent5="accent5" accent6="accent6" hlink="hlink" folHlink="folHlink"/>
  <p:sldLayoutIdLst>
    <p:sldLayoutId id="2147483984" r:id="rId1"/>
    <p:sldLayoutId id="2147483989" r:id="rId2"/>
    <p:sldLayoutId id="2147483982" r:id="rId3"/>
    <p:sldLayoutId id="2147483661" r:id="rId4"/>
    <p:sldLayoutId id="2147483662" r:id="rId5"/>
    <p:sldLayoutId id="2147483663" r:id="rId6"/>
    <p:sldLayoutId id="2147483664" r:id="rId7"/>
    <p:sldLayoutId id="2147483665" r:id="rId8"/>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who.int/activities/preventing-tb/"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bookorders@who.int"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mailto:permissions@who.i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cover with a map and text&#10;&#10;Description automatically generated">
            <a:extLst>
              <a:ext uri="{FF2B5EF4-FFF2-40B4-BE49-F238E27FC236}">
                <a16:creationId xmlns:a16="http://schemas.microsoft.com/office/drawing/2014/main" id="{57965922-6866-2580-A626-89303B366A3D}"/>
              </a:ext>
            </a:extLst>
          </p:cNvPr>
          <p:cNvPicPr>
            <a:picLocks noChangeAspect="1"/>
          </p:cNvPicPr>
          <p:nvPr/>
        </p:nvPicPr>
        <p:blipFill>
          <a:blip r:embed="rId3"/>
          <a:stretch>
            <a:fillRect/>
          </a:stretch>
        </p:blipFill>
        <p:spPr>
          <a:xfrm>
            <a:off x="8443686" y="4211176"/>
            <a:ext cx="1718129" cy="2408934"/>
          </a:xfrm>
          <a:prstGeom prst="rect">
            <a:avLst/>
          </a:prstGeom>
          <a:ln w="28575">
            <a:solidFill>
              <a:schemeClr val="bg1"/>
            </a:solidFill>
          </a:ln>
        </p:spPr>
      </p:pic>
      <p:pic>
        <p:nvPicPr>
          <p:cNvPr id="8" name="Picture 7" descr="A blue and white background with text&#10;&#10;Description automatically generated">
            <a:extLst>
              <a:ext uri="{FF2B5EF4-FFF2-40B4-BE49-F238E27FC236}">
                <a16:creationId xmlns:a16="http://schemas.microsoft.com/office/drawing/2014/main" id="{438B7809-BB4C-88EC-61A4-78A70610F5A6}"/>
              </a:ext>
            </a:extLst>
          </p:cNvPr>
          <p:cNvPicPr>
            <a:picLocks noChangeAspect="1"/>
          </p:cNvPicPr>
          <p:nvPr/>
        </p:nvPicPr>
        <p:blipFill>
          <a:blip r:embed="rId4"/>
          <a:stretch>
            <a:fillRect/>
          </a:stretch>
        </p:blipFill>
        <p:spPr>
          <a:xfrm>
            <a:off x="6275615" y="4211176"/>
            <a:ext cx="1718565" cy="2409370"/>
          </a:xfrm>
          <a:prstGeom prst="rect">
            <a:avLst/>
          </a:prstGeom>
          <a:ln w="28575">
            <a:solidFill>
              <a:schemeClr val="bg1"/>
            </a:solidFill>
          </a:ln>
        </p:spPr>
      </p:pic>
      <p:sp>
        <p:nvSpPr>
          <p:cNvPr id="5" name="Rectangle 4">
            <a:extLst>
              <a:ext uri="{FF2B5EF4-FFF2-40B4-BE49-F238E27FC236}">
                <a16:creationId xmlns:a16="http://schemas.microsoft.com/office/drawing/2014/main" id="{A3ABA3C3-BE80-4A1B-BA36-1CDDF722692F}"/>
              </a:ext>
            </a:extLst>
          </p:cNvPr>
          <p:cNvSpPr/>
          <p:nvPr/>
        </p:nvSpPr>
        <p:spPr>
          <a:xfrm>
            <a:off x="890806" y="3429000"/>
            <a:ext cx="4843677" cy="187743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WHO guidelines &amp; operational handbook: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Module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Tuberculosis preventive treatment</a:t>
            </a:r>
            <a:endParaRPr kumimoji="0" lang="en-US" sz="3200" b="1" i="0" u="none" strike="noStrike" kern="1200" cap="none" spc="0" normalizeH="0" baseline="0" noProof="0">
              <a:ln>
                <a:noFill/>
              </a:ln>
              <a:solidFill>
                <a:srgbClr val="FFFF00"/>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4012371362"/>
      </p:ext>
    </p:extLst>
  </p:cSld>
  <p:clrMapOvr>
    <a:masterClrMapping/>
  </p:clrMapOvr>
  <mc:AlternateContent xmlns:mc="http://schemas.openxmlformats.org/markup-compatibility/2006" xmlns:p14="http://schemas.microsoft.com/office/powerpoint/2010/main">
    <mc:Choice Requires="p14">
      <p:transition p14:dur="0" advTm="18337"/>
    </mc:Choice>
    <mc:Fallback xmlns="">
      <p:transition advTm="18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10</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6DB6A399-12AB-2D58-CF3C-ACB7894F1C08}"/>
              </a:ext>
            </a:extLst>
          </p:cNvPr>
          <p:cNvSpPr txBox="1"/>
          <p:nvPr/>
        </p:nvSpPr>
        <p:spPr>
          <a:xfrm>
            <a:off x="109636" y="207213"/>
            <a:ext cx="8875744" cy="584775"/>
          </a:xfrm>
          <a:prstGeom prst="rect">
            <a:avLst/>
          </a:prstGeom>
          <a:noFill/>
        </p:spPr>
        <p:txBody>
          <a:bodyPr wrap="square">
            <a:spAutoFit/>
          </a:bodyPr>
          <a:lstStyle/>
          <a:p>
            <a:pPr algn="l"/>
            <a:r>
              <a:rPr lang="en-US" sz="3200" b="1" i="0">
                <a:solidFill>
                  <a:srgbClr val="FFFFFF"/>
                </a:solidFill>
                <a:effectLst/>
                <a:latin typeface="Source Sans Pro" panose="020B0503030403020204" pitchFamily="34" charset="0"/>
              </a:rPr>
              <a:t>Recommendations (2) </a:t>
            </a:r>
            <a:r>
              <a:rPr lang="en-US" sz="3200" b="1" i="1">
                <a:solidFill>
                  <a:srgbClr val="FFFF00"/>
                </a:solidFill>
                <a:latin typeface="Calibri" panose="020F0502020204030204" pitchFamily="34" charset="0"/>
                <a:cs typeface="Calibri" panose="020F0502020204030204" pitchFamily="34" charset="0"/>
              </a:rPr>
              <a:t>Rule out TB disease</a:t>
            </a:r>
          </a:p>
        </p:txBody>
      </p:sp>
      <p:sp>
        <p:nvSpPr>
          <p:cNvPr id="6" name="TextBox 5">
            <a:extLst>
              <a:ext uri="{FF2B5EF4-FFF2-40B4-BE49-F238E27FC236}">
                <a16:creationId xmlns:a16="http://schemas.microsoft.com/office/drawing/2014/main" id="{D91E6B9A-712E-E7B2-CDA8-DF836F524764}"/>
              </a:ext>
            </a:extLst>
          </p:cNvPr>
          <p:cNvSpPr txBox="1"/>
          <p:nvPr/>
        </p:nvSpPr>
        <p:spPr>
          <a:xfrm>
            <a:off x="270587" y="895740"/>
            <a:ext cx="11775233" cy="5449079"/>
          </a:xfrm>
          <a:prstGeom prst="rect">
            <a:avLst/>
          </a:prstGeom>
          <a:noFill/>
        </p:spPr>
        <p:txBody>
          <a:bodyPr wrap="square" lIns="91440" tIns="45720" rIns="91440" bIns="45720" anchor="t">
            <a:spAutoFit/>
          </a:bodyPr>
          <a:lstStyle/>
          <a:p>
            <a:pPr algn="l"/>
            <a:r>
              <a:rPr lang="en-GB" sz="2400" b="1">
                <a:solidFill>
                  <a:srgbClr val="FF0000"/>
                </a:solidFill>
                <a:latin typeface="Calibri" panose="020F0502020204030204" pitchFamily="34" charset="0"/>
                <a:cs typeface="Calibri" panose="020F0502020204030204" pitchFamily="34" charset="0"/>
              </a:rPr>
              <a:t>People living with HIV</a:t>
            </a:r>
          </a:p>
          <a:p>
            <a:pPr marL="457200" indent="-457200">
              <a:buFont typeface="+mj-lt"/>
              <a:buChar char="•"/>
            </a:pPr>
            <a:r>
              <a:rPr lang="en-US" sz="2400">
                <a:solidFill>
                  <a:schemeClr val="tx1">
                    <a:lumMod val="95000"/>
                    <a:lumOff val="5000"/>
                  </a:schemeClr>
                </a:solidFill>
                <a:latin typeface="Calibri" panose="020F0502020204030204" pitchFamily="34" charset="0"/>
                <a:cs typeface="Calibri" panose="020F0502020204030204" pitchFamily="34" charset="0"/>
              </a:rPr>
              <a:t>Adults and adolescents (&gt;10 y) </a:t>
            </a:r>
            <a:r>
              <a:rPr lang="en-US" sz="2400" u="sng">
                <a:solidFill>
                  <a:schemeClr val="tx1">
                    <a:lumMod val="95000"/>
                    <a:lumOff val="5000"/>
                  </a:schemeClr>
                </a:solidFill>
                <a:latin typeface="Calibri" panose="020F0502020204030204" pitchFamily="34" charset="0"/>
                <a:cs typeface="Calibri" panose="020F0502020204030204" pitchFamily="34" charset="0"/>
              </a:rPr>
              <a:t>without</a:t>
            </a:r>
            <a:r>
              <a:rPr lang="en-US" sz="2400">
                <a:solidFill>
                  <a:schemeClr val="tx1">
                    <a:lumMod val="95000"/>
                    <a:lumOff val="5000"/>
                  </a:schemeClr>
                </a:solidFill>
                <a:latin typeface="Calibri" panose="020F0502020204030204" pitchFamily="34" charset="0"/>
                <a:cs typeface="Calibri" panose="020F0502020204030204" pitchFamily="34" charset="0"/>
              </a:rPr>
              <a:t> current cough, fever, weight loss or night sweats are unlikely to have TB disease*</a:t>
            </a:r>
          </a:p>
          <a:p>
            <a:pPr marL="457200" indent="-457200">
              <a:buFont typeface="+mj-lt"/>
              <a:buChar char="•"/>
            </a:pPr>
            <a:r>
              <a:rPr lang="en-US" sz="2400">
                <a:solidFill>
                  <a:schemeClr val="tx1">
                    <a:lumMod val="95000"/>
                    <a:lumOff val="5000"/>
                  </a:schemeClr>
                </a:solidFill>
                <a:latin typeface="Calibri" panose="020F0502020204030204" pitchFamily="34" charset="0"/>
                <a:cs typeface="Calibri" panose="020F0502020204030204" pitchFamily="34" charset="0"/>
              </a:rPr>
              <a:t>Chest radiography may be offered to people with HIV on ART and TPT given to those without abnormal radiographic findings</a:t>
            </a:r>
          </a:p>
          <a:p>
            <a:pPr marL="457200" indent="-457200">
              <a:buFont typeface="+mj-lt"/>
              <a:buChar char="•"/>
            </a:pPr>
            <a:r>
              <a:rPr lang="en-US" sz="2400">
                <a:solidFill>
                  <a:schemeClr val="tx1">
                    <a:lumMod val="95000"/>
                    <a:lumOff val="5000"/>
                  </a:schemeClr>
                </a:solidFill>
                <a:latin typeface="Calibri" panose="020F0502020204030204" pitchFamily="34" charset="0"/>
                <a:cs typeface="Calibri" panose="020F0502020204030204" pitchFamily="34" charset="0"/>
              </a:rPr>
              <a:t>Adults and adolescents </a:t>
            </a:r>
            <a:r>
              <a:rPr lang="en-US" sz="2400" u="sng">
                <a:solidFill>
                  <a:schemeClr val="tx1">
                    <a:lumMod val="95000"/>
                    <a:lumOff val="5000"/>
                  </a:schemeClr>
                </a:solidFill>
                <a:latin typeface="Calibri" panose="020F0502020204030204" pitchFamily="34" charset="0"/>
                <a:cs typeface="Calibri" panose="020F0502020204030204" pitchFamily="34" charset="0"/>
              </a:rPr>
              <a:t>with any</a:t>
            </a:r>
            <a:r>
              <a:rPr lang="en-US" sz="2400">
                <a:solidFill>
                  <a:schemeClr val="tx1">
                    <a:lumMod val="95000"/>
                    <a:lumOff val="5000"/>
                  </a:schemeClr>
                </a:solidFill>
                <a:latin typeface="Calibri" panose="020F0502020204030204" pitchFamily="34" charset="0"/>
                <a:cs typeface="Calibri" panose="020F0502020204030204" pitchFamily="34" charset="0"/>
              </a:rPr>
              <a:t> of current cough, fever, weight loss or night sweats should be evaluated for TB and other diseases*</a:t>
            </a:r>
          </a:p>
          <a:p>
            <a:pPr marL="457200" indent="-457200">
              <a:buFont typeface="+mj-lt"/>
              <a:buChar char="•"/>
            </a:pPr>
            <a:r>
              <a:rPr lang="en-US" sz="2400">
                <a:solidFill>
                  <a:schemeClr val="tx1">
                    <a:lumMod val="95000"/>
                    <a:lumOff val="5000"/>
                  </a:schemeClr>
                </a:solidFill>
                <a:latin typeface="Calibri" panose="020F0502020204030204" pitchFamily="34" charset="0"/>
                <a:cs typeface="Calibri" panose="020F0502020204030204" pitchFamily="34" charset="0"/>
              </a:rPr>
              <a:t>Infants and children (</a:t>
            </a:r>
            <a:r>
              <a:rPr lang="en-US" sz="2400" u="sng">
                <a:solidFill>
                  <a:schemeClr val="tx1">
                    <a:lumMod val="95000"/>
                    <a:lumOff val="5000"/>
                  </a:schemeClr>
                </a:solidFill>
                <a:latin typeface="Calibri" panose="020F0502020204030204" pitchFamily="34" charset="0"/>
                <a:cs typeface="Calibri" panose="020F0502020204030204" pitchFamily="34" charset="0"/>
              </a:rPr>
              <a:t>&lt;</a:t>
            </a:r>
            <a:r>
              <a:rPr lang="en-US" sz="2400">
                <a:solidFill>
                  <a:schemeClr val="tx1">
                    <a:lumMod val="95000"/>
                    <a:lumOff val="5000"/>
                  </a:schemeClr>
                </a:solidFill>
                <a:latin typeface="Calibri" panose="020F0502020204030204" pitchFamily="34" charset="0"/>
                <a:cs typeface="Calibri" panose="020F0502020204030204" pitchFamily="34" charset="0"/>
              </a:rPr>
              <a:t>10 y) who have poor weight gain, fever or current cough or who have a history of contact with a person with TB should also be evaluated for TB and other diseases*</a:t>
            </a:r>
          </a:p>
          <a:p>
            <a:r>
              <a:rPr lang="en-GB" sz="2400" b="1">
                <a:solidFill>
                  <a:srgbClr val="FF0000"/>
                </a:solidFill>
                <a:latin typeface="Calibri" panose="020F0502020204030204" pitchFamily="34" charset="0"/>
                <a:cs typeface="Calibri" panose="020F0502020204030204" pitchFamily="34" charset="0"/>
              </a:rPr>
              <a:t>Household contacts of pulmonary TB</a:t>
            </a:r>
          </a:p>
          <a:p>
            <a:pPr marL="342900" indent="-342900">
              <a:buFont typeface="+mj-lt"/>
              <a:buChar char="•"/>
            </a:pPr>
            <a:r>
              <a:rPr lang="en-US" sz="2400">
                <a:solidFill>
                  <a:schemeClr val="tx1">
                    <a:lumMod val="95000"/>
                    <a:lumOff val="5000"/>
                  </a:schemeClr>
                </a:solidFill>
                <a:latin typeface="Calibri" panose="020F0502020204030204" pitchFamily="34" charset="0"/>
                <a:cs typeface="Calibri" panose="020F0502020204030204" pitchFamily="34" charset="0"/>
              </a:rPr>
              <a:t>The absence of any symptoms of TB and the absence of abnormal chest radiographic findings may be used to rule out active TB disease among HIV-negative household contacts aged ≥ 5 years and other risk groups before preventive treatment</a:t>
            </a:r>
          </a:p>
        </p:txBody>
      </p:sp>
      <p:sp>
        <p:nvSpPr>
          <p:cNvPr id="8" name="Rectangle 7">
            <a:extLst>
              <a:ext uri="{FF2B5EF4-FFF2-40B4-BE49-F238E27FC236}">
                <a16:creationId xmlns:a16="http://schemas.microsoft.com/office/drawing/2014/main" id="{3155E7A6-DAAE-412F-8007-E11BC5B2DBF5}"/>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a:solidFill>
                  <a:schemeClr val="tx1">
                    <a:lumMod val="95000"/>
                    <a:lumOff val="5000"/>
                  </a:schemeClr>
                </a:solidFill>
                <a:latin typeface="Calibri"/>
                <a:cs typeface="Calibri"/>
              </a:rPr>
              <a:t>* Strong recommendation</a:t>
            </a:r>
            <a:endParaRPr lang="en-US" sz="110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318668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11</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28612DC2-E870-F4CA-608B-9BFE8C5893AF}"/>
              </a:ext>
            </a:extLst>
          </p:cNvPr>
          <p:cNvSpPr txBox="1"/>
          <p:nvPr/>
        </p:nvSpPr>
        <p:spPr>
          <a:xfrm>
            <a:off x="109636" y="216550"/>
            <a:ext cx="9153174" cy="584775"/>
          </a:xfrm>
          <a:prstGeom prst="rect">
            <a:avLst/>
          </a:prstGeom>
          <a:noFill/>
        </p:spPr>
        <p:txBody>
          <a:bodyPr wrap="square">
            <a:spAutoFit/>
          </a:bodyPr>
          <a:lstStyle/>
          <a:p>
            <a:r>
              <a:rPr lang="en-US" sz="3200" b="1" i="0">
                <a:solidFill>
                  <a:srgbClr val="FFFFFF"/>
                </a:solidFill>
                <a:effectLst/>
                <a:latin typeface="Source Sans Pro" panose="020B0503030403020204" pitchFamily="34" charset="0"/>
              </a:rPr>
              <a:t>Recommendations (3) </a:t>
            </a:r>
            <a:r>
              <a:rPr lang="en-US" sz="3200" b="1" i="1">
                <a:solidFill>
                  <a:srgbClr val="FFFF00"/>
                </a:solidFill>
                <a:latin typeface="Calibri" panose="020F0502020204030204" pitchFamily="34" charset="0"/>
                <a:cs typeface="Calibri" panose="020F0502020204030204" pitchFamily="34" charset="0"/>
              </a:rPr>
              <a:t>Tests for TB infection</a:t>
            </a:r>
          </a:p>
        </p:txBody>
      </p:sp>
      <p:sp>
        <p:nvSpPr>
          <p:cNvPr id="5" name="Rectangle 4">
            <a:extLst>
              <a:ext uri="{FF2B5EF4-FFF2-40B4-BE49-F238E27FC236}">
                <a16:creationId xmlns:a16="http://schemas.microsoft.com/office/drawing/2014/main" id="{8A5E30C3-95C6-841D-720F-B8CBD0920EB4}"/>
              </a:ext>
            </a:extLst>
          </p:cNvPr>
          <p:cNvSpPr/>
          <p:nvPr/>
        </p:nvSpPr>
        <p:spPr>
          <a:xfrm>
            <a:off x="276911" y="1160351"/>
            <a:ext cx="8381286" cy="3031086"/>
          </a:xfrm>
          <a:prstGeom prst="rect">
            <a:avLst/>
          </a:prstGeom>
        </p:spPr>
        <p:txBody>
          <a:bodyPr wrap="square" lIns="91440" tIns="45720" rIns="91440" bIns="45720" anchor="t">
            <a:spAutoFit/>
          </a:bodyPr>
          <a:lstStyle/>
          <a:p>
            <a:pPr marL="514350" indent="-514350">
              <a:lnSpc>
                <a:spcPct val="150000"/>
              </a:lnSpc>
              <a:buFont typeface="+mj-lt"/>
              <a:buChar char="•"/>
            </a:pPr>
            <a:r>
              <a:rPr lang="en-US" sz="2600">
                <a:solidFill>
                  <a:schemeClr val="tx1">
                    <a:lumMod val="95000"/>
                    <a:lumOff val="5000"/>
                  </a:schemeClr>
                </a:solidFill>
                <a:latin typeface="Calibri"/>
                <a:cs typeface="Calibri"/>
              </a:rPr>
              <a:t>Either a TST or IGRA can be used to test for TB infection*</a:t>
            </a:r>
          </a:p>
          <a:p>
            <a:pPr marL="514350" indent="-514350">
              <a:lnSpc>
                <a:spcPct val="150000"/>
              </a:lnSpc>
              <a:buFont typeface="+mj-lt"/>
              <a:buChar char="•"/>
            </a:pPr>
            <a:r>
              <a:rPr lang="en-US" sz="2600">
                <a:solidFill>
                  <a:schemeClr val="tx1">
                    <a:lumMod val="95000"/>
                    <a:lumOff val="5000"/>
                  </a:schemeClr>
                </a:solidFill>
                <a:latin typeface="Calibri"/>
                <a:cs typeface="Calibri"/>
              </a:rPr>
              <a:t>New antigen-based skin tests for TB infection since 2022</a:t>
            </a:r>
          </a:p>
          <a:p>
            <a:pPr marL="514350" indent="-514350">
              <a:lnSpc>
                <a:spcPct val="150000"/>
              </a:lnSpc>
              <a:buFont typeface="+mj-lt"/>
              <a:buChar char="•"/>
            </a:pPr>
            <a:r>
              <a:rPr lang="en-US" sz="2600">
                <a:solidFill>
                  <a:schemeClr val="tx1">
                    <a:lumMod val="95000"/>
                    <a:lumOff val="5000"/>
                  </a:schemeClr>
                </a:solidFill>
                <a:latin typeface="Calibri"/>
                <a:cs typeface="Calibri"/>
              </a:rPr>
              <a:t>A test for TB infection is not a requirement for initiating TPT in people with HIV or individuals aged &lt; 5 years in contact with people with TB disease*</a:t>
            </a:r>
          </a:p>
        </p:txBody>
      </p:sp>
      <p:pic>
        <p:nvPicPr>
          <p:cNvPr id="6" name="Picture 5">
            <a:extLst>
              <a:ext uri="{FF2B5EF4-FFF2-40B4-BE49-F238E27FC236}">
                <a16:creationId xmlns:a16="http://schemas.microsoft.com/office/drawing/2014/main" id="{89658F63-F84A-0848-05AD-D72623ED6213}"/>
              </a:ext>
            </a:extLst>
          </p:cNvPr>
          <p:cNvPicPr>
            <a:picLocks noChangeAspect="1"/>
          </p:cNvPicPr>
          <p:nvPr/>
        </p:nvPicPr>
        <p:blipFill>
          <a:blip r:embed="rId3"/>
          <a:stretch>
            <a:fillRect/>
          </a:stretch>
        </p:blipFill>
        <p:spPr>
          <a:xfrm>
            <a:off x="9882248" y="1037572"/>
            <a:ext cx="2268187" cy="3214255"/>
          </a:xfrm>
          <a:prstGeom prst="rect">
            <a:avLst/>
          </a:prstGeom>
        </p:spPr>
      </p:pic>
      <p:sp>
        <p:nvSpPr>
          <p:cNvPr id="7" name="Arrow: Right 6">
            <a:extLst>
              <a:ext uri="{FF2B5EF4-FFF2-40B4-BE49-F238E27FC236}">
                <a16:creationId xmlns:a16="http://schemas.microsoft.com/office/drawing/2014/main" id="{58743ACA-7423-C8B9-5B50-90975B0EF511}"/>
              </a:ext>
            </a:extLst>
          </p:cNvPr>
          <p:cNvSpPr/>
          <p:nvPr/>
        </p:nvSpPr>
        <p:spPr>
          <a:xfrm>
            <a:off x="8491847" y="2644698"/>
            <a:ext cx="1292431" cy="692727"/>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Qr code&#10;&#10;Description automatically generated">
            <a:extLst>
              <a:ext uri="{FF2B5EF4-FFF2-40B4-BE49-F238E27FC236}">
                <a16:creationId xmlns:a16="http://schemas.microsoft.com/office/drawing/2014/main" id="{19F1BF0E-FDB9-D1ED-7AC6-B8FBC034F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9634" y="4383885"/>
            <a:ext cx="1436543" cy="1436543"/>
          </a:xfrm>
          <a:prstGeom prst="rect">
            <a:avLst/>
          </a:prstGeom>
        </p:spPr>
      </p:pic>
      <p:sp>
        <p:nvSpPr>
          <p:cNvPr id="10" name="Rectangle 9">
            <a:extLst>
              <a:ext uri="{FF2B5EF4-FFF2-40B4-BE49-F238E27FC236}">
                <a16:creationId xmlns:a16="http://schemas.microsoft.com/office/drawing/2014/main" id="{92E8AF69-8A1D-0329-AB6E-7F27C695EE17}"/>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a:solidFill>
                  <a:schemeClr val="tx1">
                    <a:lumMod val="95000"/>
                    <a:lumOff val="5000"/>
                  </a:schemeClr>
                </a:solidFill>
                <a:latin typeface="Calibri"/>
                <a:cs typeface="Calibri"/>
              </a:rPr>
              <a:t>* Strong recommendation</a:t>
            </a:r>
            <a:endParaRPr lang="en-US" sz="110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52655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12</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CEBF27A7-9841-CE50-79DA-A9216B1F2F27}"/>
              </a:ext>
            </a:extLst>
          </p:cNvPr>
          <p:cNvSpPr txBox="1"/>
          <p:nvPr/>
        </p:nvSpPr>
        <p:spPr>
          <a:xfrm>
            <a:off x="109636" y="216550"/>
            <a:ext cx="9153174" cy="584775"/>
          </a:xfrm>
          <a:prstGeom prst="rect">
            <a:avLst/>
          </a:prstGeom>
          <a:noFill/>
        </p:spPr>
        <p:txBody>
          <a:bodyPr wrap="square">
            <a:spAutoFit/>
          </a:bodyPr>
          <a:lstStyle/>
          <a:p>
            <a:r>
              <a:rPr lang="en-US" sz="3200" b="1" i="0">
                <a:solidFill>
                  <a:srgbClr val="FFFFFF"/>
                </a:solidFill>
                <a:effectLst/>
                <a:latin typeface="Source Sans Pro" panose="020B0503030403020204" pitchFamily="34" charset="0"/>
              </a:rPr>
              <a:t>Recommendations (4) </a:t>
            </a:r>
            <a:r>
              <a:rPr lang="en-US" sz="3200" b="1" i="1">
                <a:solidFill>
                  <a:srgbClr val="FFFF00"/>
                </a:solidFill>
                <a:latin typeface="Calibri" panose="020F0502020204030204" pitchFamily="34" charset="0"/>
                <a:cs typeface="Calibri" panose="020F0502020204030204" pitchFamily="34" charset="0"/>
              </a:rPr>
              <a:t>TPT options</a:t>
            </a:r>
            <a:endParaRPr lang="en-US" sz="3200"/>
          </a:p>
        </p:txBody>
      </p:sp>
      <p:sp>
        <p:nvSpPr>
          <p:cNvPr id="5" name="Rectangle 4">
            <a:extLst>
              <a:ext uri="{FF2B5EF4-FFF2-40B4-BE49-F238E27FC236}">
                <a16:creationId xmlns:a16="http://schemas.microsoft.com/office/drawing/2014/main" id="{1FEAA946-C451-5C3B-6CA5-08473FD06C4C}"/>
              </a:ext>
            </a:extLst>
          </p:cNvPr>
          <p:cNvSpPr/>
          <p:nvPr/>
        </p:nvSpPr>
        <p:spPr>
          <a:xfrm>
            <a:off x="109636" y="1007708"/>
            <a:ext cx="11814885" cy="5196166"/>
          </a:xfrm>
          <a:prstGeom prst="rect">
            <a:avLst/>
          </a:prstGeom>
        </p:spPr>
        <p:txBody>
          <a:bodyPr wrap="square">
            <a:spAutoFit/>
          </a:bodyPr>
          <a:lstStyle/>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6 or 9-month, daily isoniazid*</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3-month, weekly isoniazid and rifapentine*</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3-month, daily isoniazid and rifampicin*</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1-month, daily isoniazid and rifapentine</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4-month, daily rifampicin</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36-month, daily isoniazid in people with HIV &gt;10y in settings with high TB transmission</a:t>
            </a:r>
          </a:p>
          <a:p>
            <a:pPr marL="457200" indent="-457200">
              <a:lnSpc>
                <a:spcPct val="150000"/>
              </a:lnSpc>
              <a:buFont typeface="+mj-lt"/>
              <a:buAutoNum type="arabicParenR"/>
            </a:pPr>
            <a:r>
              <a:rPr lang="en-US" sz="2800">
                <a:solidFill>
                  <a:schemeClr val="tx1">
                    <a:lumMod val="95000"/>
                    <a:lumOff val="5000"/>
                  </a:schemeClr>
                </a:solidFill>
                <a:latin typeface="Calibri" panose="020F0502020204030204" pitchFamily="34" charset="0"/>
                <a:cs typeface="Calibri" panose="020F0502020204030204" pitchFamily="34" charset="0"/>
              </a:rPr>
              <a:t>6-month, daily levofloxacin +/- other drugs (exposure to MDR/RR-TB) </a:t>
            </a:r>
          </a:p>
        </p:txBody>
      </p:sp>
      <p:sp>
        <p:nvSpPr>
          <p:cNvPr id="6" name="Rectangle 5">
            <a:extLst>
              <a:ext uri="{FF2B5EF4-FFF2-40B4-BE49-F238E27FC236}">
                <a16:creationId xmlns:a16="http://schemas.microsoft.com/office/drawing/2014/main" id="{E5110795-F1A3-CAA2-B8AE-35F269B25E41}"/>
              </a:ext>
            </a:extLst>
          </p:cNvPr>
          <p:cNvSpPr/>
          <p:nvPr/>
        </p:nvSpPr>
        <p:spPr>
          <a:xfrm>
            <a:off x="8354453" y="6442610"/>
            <a:ext cx="1681871" cy="261610"/>
          </a:xfrm>
          <a:prstGeom prst="rect">
            <a:avLst/>
          </a:prstGeom>
        </p:spPr>
        <p:txBody>
          <a:bodyPr wrap="none">
            <a:spAutoFit/>
          </a:bodyPr>
          <a:lstStyle/>
          <a:p>
            <a:r>
              <a:rPr lang="en-GB" sz="1100">
                <a:solidFill>
                  <a:schemeClr val="tx1">
                    <a:lumMod val="95000"/>
                    <a:lumOff val="5000"/>
                  </a:schemeClr>
                </a:solidFill>
                <a:latin typeface="Calibri" panose="020F0502020204030204" pitchFamily="34" charset="0"/>
                <a:cs typeface="Calibri" panose="020F0502020204030204" pitchFamily="34" charset="0"/>
              </a:rPr>
              <a:t>* Strong recommendation</a:t>
            </a:r>
            <a:endParaRPr lang="en-US" sz="1100"/>
          </a:p>
        </p:txBody>
      </p:sp>
    </p:spTree>
    <p:extLst>
      <p:ext uri="{BB962C8B-B14F-4D97-AF65-F5344CB8AC3E}">
        <p14:creationId xmlns:p14="http://schemas.microsoft.com/office/powerpoint/2010/main" val="317647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13</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6" name="TextBox 5">
            <a:extLst>
              <a:ext uri="{FF2B5EF4-FFF2-40B4-BE49-F238E27FC236}">
                <a16:creationId xmlns:a16="http://schemas.microsoft.com/office/drawing/2014/main" id="{57B267C6-6CAF-2518-1ABC-3A7C6F767CD3}"/>
              </a:ext>
            </a:extLst>
          </p:cNvPr>
          <p:cNvSpPr txBox="1"/>
          <p:nvPr/>
        </p:nvSpPr>
        <p:spPr>
          <a:xfrm>
            <a:off x="8374715" y="1090539"/>
            <a:ext cx="915635" cy="523220"/>
          </a:xfrm>
          <a:prstGeom prst="rect">
            <a:avLst/>
          </a:prstGeom>
          <a:noFill/>
        </p:spPr>
        <p:txBody>
          <a:bodyPr wrap="none" rtlCol="0">
            <a:spAutoFit/>
          </a:bodyPr>
          <a:lstStyle/>
          <a:p>
            <a:r>
              <a:rPr lang="en-US" sz="2800" b="1">
                <a:latin typeface="Calibri" panose="020F0502020204030204" pitchFamily="34" charset="0"/>
                <a:cs typeface="Calibri" panose="020F0502020204030204" pitchFamily="34" charset="0"/>
              </a:rPr>
              <a:t>2020</a:t>
            </a:r>
          </a:p>
        </p:txBody>
      </p:sp>
      <p:sp>
        <p:nvSpPr>
          <p:cNvPr id="7" name="Rectangle 6">
            <a:extLst>
              <a:ext uri="{FF2B5EF4-FFF2-40B4-BE49-F238E27FC236}">
                <a16:creationId xmlns:a16="http://schemas.microsoft.com/office/drawing/2014/main" id="{2382CD22-E589-5CF5-F7E1-6FC07944FE28}"/>
              </a:ext>
            </a:extLst>
          </p:cNvPr>
          <p:cNvSpPr/>
          <p:nvPr/>
        </p:nvSpPr>
        <p:spPr>
          <a:xfrm>
            <a:off x="479376" y="1988840"/>
            <a:ext cx="5832648" cy="3539430"/>
          </a:xfrm>
          <a:prstGeom prst="rect">
            <a:avLst/>
          </a:prstGeom>
        </p:spPr>
        <p:txBody>
          <a:bodyPr wrap="square">
            <a:spAutoFit/>
          </a:bodyPr>
          <a:lstStyle/>
          <a:p>
            <a:r>
              <a:rPr lang="en-US" sz="3200">
                <a:solidFill>
                  <a:srgbClr val="000000">
                    <a:lumMod val="95000"/>
                    <a:lumOff val="5000"/>
                  </a:srgbClr>
                </a:solidFill>
                <a:latin typeface="Calibri" panose="020F0502020204030204" pitchFamily="34" charset="0"/>
                <a:cs typeface="Calibri" panose="020F0502020204030204" pitchFamily="34" charset="0"/>
              </a:rPr>
              <a:t>Provides complementary details on TPT critical to the implementation of different elements of PMTPT e.g., contact evaluation, drug dosages, safety monitoring, </a:t>
            </a:r>
            <a:r>
              <a:rPr lang="en-US" sz="3200" err="1">
                <a:solidFill>
                  <a:srgbClr val="000000">
                    <a:lumMod val="95000"/>
                    <a:lumOff val="5000"/>
                  </a:srgbClr>
                </a:solidFill>
                <a:latin typeface="Calibri" panose="020F0502020204030204" pitchFamily="34" charset="0"/>
                <a:cs typeface="Calibri" panose="020F0502020204030204" pitchFamily="34" charset="0"/>
              </a:rPr>
              <a:t>programme</a:t>
            </a:r>
            <a:r>
              <a:rPr lang="en-US" sz="3200">
                <a:solidFill>
                  <a:srgbClr val="000000">
                    <a:lumMod val="95000"/>
                    <a:lumOff val="5000"/>
                  </a:srgbClr>
                </a:solidFill>
                <a:latin typeface="Calibri" panose="020F0502020204030204" pitchFamily="34" charset="0"/>
                <a:cs typeface="Calibri" panose="020F0502020204030204" pitchFamily="34" charset="0"/>
              </a:rPr>
              <a:t> indicators</a:t>
            </a:r>
            <a:endParaRPr lang="en-US" sz="2800">
              <a:solidFill>
                <a:srgbClr val="FF0000"/>
              </a:solidFill>
              <a:latin typeface="Calibri" panose="020F0502020204030204" pitchFamily="34" charset="0"/>
              <a:cs typeface="Calibri" panose="020F0502020204030204" pitchFamily="34" charset="0"/>
            </a:endParaRPr>
          </a:p>
        </p:txBody>
      </p:sp>
      <p:pic>
        <p:nvPicPr>
          <p:cNvPr id="9" name="Picture 8" descr="Qr code&#10;&#10;Description automatically generated">
            <a:extLst>
              <a:ext uri="{FF2B5EF4-FFF2-40B4-BE49-F238E27FC236}">
                <a16:creationId xmlns:a16="http://schemas.microsoft.com/office/drawing/2014/main" id="{205C1E16-5A4C-0798-104D-7DE06593C5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7165" y="0"/>
            <a:ext cx="1634836" cy="1634836"/>
          </a:xfrm>
          <a:prstGeom prst="rect">
            <a:avLst/>
          </a:prstGeom>
        </p:spPr>
      </p:pic>
      <p:pic>
        <p:nvPicPr>
          <p:cNvPr id="4" name="Picture 3" descr="A blue and white cover with a map and text&#10;&#10;Description automatically generated">
            <a:extLst>
              <a:ext uri="{FF2B5EF4-FFF2-40B4-BE49-F238E27FC236}">
                <a16:creationId xmlns:a16="http://schemas.microsoft.com/office/drawing/2014/main" id="{E1C8DD63-E4D5-11F8-715D-BC66363CF7FB}"/>
              </a:ext>
            </a:extLst>
          </p:cNvPr>
          <p:cNvPicPr>
            <a:picLocks noChangeAspect="1"/>
          </p:cNvPicPr>
          <p:nvPr/>
        </p:nvPicPr>
        <p:blipFill>
          <a:blip r:embed="rId4"/>
          <a:stretch>
            <a:fillRect/>
          </a:stretch>
        </p:blipFill>
        <p:spPr>
          <a:xfrm>
            <a:off x="7463971" y="1680248"/>
            <a:ext cx="2743200" cy="3878505"/>
          </a:xfrm>
          <a:prstGeom prst="rect">
            <a:avLst/>
          </a:prstGeom>
        </p:spPr>
      </p:pic>
      <p:sp>
        <p:nvSpPr>
          <p:cNvPr id="8" name="TextBox 7">
            <a:extLst>
              <a:ext uri="{FF2B5EF4-FFF2-40B4-BE49-F238E27FC236}">
                <a16:creationId xmlns:a16="http://schemas.microsoft.com/office/drawing/2014/main" id="{D3D2449D-526D-4027-9B05-F444F9232E00}"/>
              </a:ext>
            </a:extLst>
          </p:cNvPr>
          <p:cNvSpPr txBox="1"/>
          <p:nvPr/>
        </p:nvSpPr>
        <p:spPr>
          <a:xfrm>
            <a:off x="7560039" y="5673777"/>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https://extranet.who.int/tbknowledge</a:t>
            </a:r>
            <a:r>
              <a:rPr lang="en-US"/>
              <a:t>/node/619</a:t>
            </a:r>
          </a:p>
        </p:txBody>
      </p:sp>
      <p:sp>
        <p:nvSpPr>
          <p:cNvPr id="10" name="TextBox 9">
            <a:extLst>
              <a:ext uri="{FF2B5EF4-FFF2-40B4-BE49-F238E27FC236}">
                <a16:creationId xmlns:a16="http://schemas.microsoft.com/office/drawing/2014/main" id="{5FC6CD4D-956D-D3CC-D3EC-C1A717211000}"/>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endParaRPr lang="en-US" sz="3200">
              <a:latin typeface="Calibri"/>
              <a:cs typeface="Calibri"/>
            </a:endParaRPr>
          </a:p>
        </p:txBody>
      </p:sp>
    </p:spTree>
    <p:extLst>
      <p:ext uri="{BB962C8B-B14F-4D97-AF65-F5344CB8AC3E}">
        <p14:creationId xmlns:p14="http://schemas.microsoft.com/office/powerpoint/2010/main" val="2003746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a:xfrm>
            <a:off x="9315001" y="6442610"/>
            <a:ext cx="1152640" cy="406877"/>
          </a:xfrm>
        </p:spPr>
        <p:txBody>
          <a:bodyPr/>
          <a:lstStyle/>
          <a:p>
            <a:fld id="{92E002D6-D190-45E2-A289-FEFF1EC166F2}" type="slidenum">
              <a:rPr lang="en-GB" sz="1600" smtClean="0"/>
              <a:pPr/>
              <a:t>14</a:t>
            </a:fld>
            <a:endParaRPr lang="en-GB" sz="1600"/>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a:xfrm>
            <a:off x="2076129" y="6442610"/>
            <a:ext cx="6456852" cy="406877"/>
          </a:xfrm>
        </p:spPr>
        <p:txBody>
          <a:bodyPr/>
          <a:lstStyle/>
          <a:p>
            <a:r>
              <a:rPr lang="en-US" sz="1200"/>
              <a:t>Module 1: Tuberculosis preventive treatment</a:t>
            </a:r>
            <a:endParaRPr lang="en-GB" sz="1200"/>
          </a:p>
        </p:txBody>
      </p:sp>
      <p:sp>
        <p:nvSpPr>
          <p:cNvPr id="5" name="TextBox 4">
            <a:extLst>
              <a:ext uri="{FF2B5EF4-FFF2-40B4-BE49-F238E27FC236}">
                <a16:creationId xmlns:a16="http://schemas.microsoft.com/office/drawing/2014/main" id="{76054D4D-D394-A3DD-2004-20EBD7382BD6}"/>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(1)</a:t>
            </a:r>
            <a:r>
              <a:rPr lang="en-US" sz="3200" b="0" i="0">
                <a:solidFill>
                  <a:srgbClr val="FFFFFF"/>
                </a:solidFill>
                <a:effectLst/>
                <a:latin typeface="Calibri"/>
                <a:cs typeface="Calibri"/>
              </a:rPr>
              <a:t>​</a:t>
            </a:r>
            <a:endParaRPr lang="en-US" sz="3200">
              <a:latin typeface="Calibri"/>
              <a:cs typeface="Calibri"/>
            </a:endParaRPr>
          </a:p>
        </p:txBody>
      </p:sp>
      <p:sp>
        <p:nvSpPr>
          <p:cNvPr id="7" name="TextBox 6">
            <a:extLst>
              <a:ext uri="{FF2B5EF4-FFF2-40B4-BE49-F238E27FC236}">
                <a16:creationId xmlns:a16="http://schemas.microsoft.com/office/drawing/2014/main" id="{1AB13ACF-71D9-40D2-6F5C-634B8E062DCE}"/>
              </a:ext>
            </a:extLst>
          </p:cNvPr>
          <p:cNvSpPr txBox="1"/>
          <p:nvPr/>
        </p:nvSpPr>
        <p:spPr>
          <a:xfrm>
            <a:off x="274531" y="891910"/>
            <a:ext cx="11413440" cy="5074179"/>
          </a:xfrm>
          <a:prstGeom prst="rect">
            <a:avLst/>
          </a:prstGeom>
          <a:noFill/>
        </p:spPr>
        <p:txBody>
          <a:bodyPr wrap="square" lIns="91440" tIns="45720" rIns="91440" bIns="45720" anchor="t">
            <a:spAutoFit/>
          </a:bodyPr>
          <a:lstStyle/>
          <a:p>
            <a:pPr>
              <a:defRPr/>
            </a:pPr>
            <a:r>
              <a:rPr lang="en-US" sz="2200" b="1">
                <a:solidFill>
                  <a:srgbClr val="FF0000"/>
                </a:solidFill>
                <a:latin typeface="Calibri" panose="020F0502020204030204"/>
              </a:rPr>
              <a:t>How protective is TPT?</a:t>
            </a:r>
          </a:p>
          <a:p>
            <a:pPr marL="285750" indent="-285750">
              <a:lnSpc>
                <a:spcPct val="150000"/>
              </a:lnSpc>
              <a:buFont typeface="Arial" panose="020B0604020202020204" pitchFamily="34" charset="0"/>
              <a:buChar char="•"/>
            </a:pPr>
            <a:r>
              <a:rPr lang="en-GB" sz="2200" kern="0">
                <a:latin typeface="Calibri"/>
                <a:cs typeface="Calibri"/>
              </a:rPr>
              <a:t>Efficacy of isoniazid preventive treatment ranges from 60-90%</a:t>
            </a:r>
            <a:endParaRPr lang="en-GB" sz="2200" kern="0">
              <a:latin typeface="Calibri"/>
              <a:ea typeface="Calibri"/>
              <a:cs typeface="Calibri"/>
            </a:endParaRPr>
          </a:p>
          <a:p>
            <a:pPr marL="285750" indent="-285750">
              <a:lnSpc>
                <a:spcPct val="150000"/>
              </a:lnSpc>
              <a:buFont typeface="Arial" panose="020B0604020202020204" pitchFamily="34" charset="0"/>
              <a:buChar char="•"/>
            </a:pPr>
            <a:r>
              <a:rPr lang="en-US" sz="2200" kern="0">
                <a:latin typeface="Calibri"/>
                <a:cs typeface="Calibri"/>
              </a:rPr>
              <a:t>1960s, Alaskan natives: IPT reduced TB incidence by about 55% over 6 years</a:t>
            </a:r>
            <a:endParaRPr lang="en-US" sz="2200" kern="0">
              <a:latin typeface="Calibri"/>
              <a:ea typeface="Calibri"/>
              <a:cs typeface="Calibri"/>
            </a:endParaRPr>
          </a:p>
          <a:p>
            <a:pPr marL="285750" indent="-285750">
              <a:lnSpc>
                <a:spcPct val="150000"/>
              </a:lnSpc>
              <a:buFont typeface="Arial" panose="020B0604020202020204" pitchFamily="34" charset="0"/>
              <a:buChar char="•"/>
            </a:pPr>
            <a:r>
              <a:rPr lang="en-US" sz="2200" kern="0">
                <a:latin typeface="Calibri"/>
                <a:cs typeface="Calibri"/>
              </a:rPr>
              <a:t>1993-2007, various countries (Cochrane Review of 12 trials): TPT in people with HIV reduced risk of active TB by about one third. IPT and HR reduced mortality in people with HIV. </a:t>
            </a:r>
            <a:endParaRPr lang="en-US" sz="2200" kern="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200" kern="0">
                <a:latin typeface="Calibri"/>
                <a:cs typeface="Calibri"/>
              </a:rPr>
              <a:t>2003-2009, Brazil: 6H in TST+ people with HIV reduced TB risk for at least 7 years</a:t>
            </a:r>
            <a:endParaRPr lang="en-US" sz="2200" kern="0">
              <a:latin typeface="Calibri"/>
              <a:ea typeface="Calibri"/>
              <a:cs typeface="Calibri"/>
            </a:endParaRPr>
          </a:p>
          <a:p>
            <a:pPr marL="285750" indent="-285750">
              <a:lnSpc>
                <a:spcPct val="150000"/>
              </a:lnSpc>
              <a:buFont typeface="Arial" panose="020B0604020202020204" pitchFamily="34" charset="0"/>
              <a:buChar char="•"/>
            </a:pPr>
            <a:r>
              <a:rPr lang="en-US" sz="2200" kern="0">
                <a:latin typeface="Calibri"/>
                <a:cs typeface="Calibri"/>
              </a:rPr>
              <a:t>2005+, SA gold mines: among HIV+ miners (high transmission / reinfection) TB incidence reduced by 58% while on 9H but risk quickly returned after stopping</a:t>
            </a:r>
            <a:endParaRPr lang="en-US" sz="2200" kern="0">
              <a:latin typeface="Calibri"/>
              <a:ea typeface="Calibri"/>
              <a:cs typeface="Calibri"/>
            </a:endParaRPr>
          </a:p>
          <a:p>
            <a:pPr marL="285750" indent="-285750">
              <a:lnSpc>
                <a:spcPct val="150000"/>
              </a:lnSpc>
              <a:buFont typeface="Arial" panose="020B0604020202020204" pitchFamily="34" charset="0"/>
              <a:buChar char="•"/>
            </a:pPr>
            <a:r>
              <a:rPr lang="en-US" sz="2200" kern="0">
                <a:latin typeface="Calibri"/>
                <a:cs typeface="Calibri"/>
              </a:rPr>
              <a:t>2008-2015, Côte d’Ivoire: 6H reduced mortality by 37% (independent of ART and baseline CD4) and benefits sustained for at least 6 years after randomization</a:t>
            </a:r>
            <a:endParaRPr lang="en-US" sz="2200" kern="0">
              <a:latin typeface="Calibri"/>
              <a:ea typeface="Calibri"/>
              <a:cs typeface="Calibri"/>
            </a:endParaRPr>
          </a:p>
        </p:txBody>
      </p:sp>
      <p:pic>
        <p:nvPicPr>
          <p:cNvPr id="11" name="Picture 10" descr="Qr code&#10;&#10;Description automatically generated">
            <a:extLst>
              <a:ext uri="{FF2B5EF4-FFF2-40B4-BE49-F238E27FC236}">
                <a16:creationId xmlns:a16="http://schemas.microsoft.com/office/drawing/2014/main" id="{3E0845B9-E206-C25B-2FCA-B9E7AAFAC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424" y="23150"/>
            <a:ext cx="1275469" cy="1275469"/>
          </a:xfrm>
          <a:prstGeom prst="rect">
            <a:avLst/>
          </a:prstGeom>
        </p:spPr>
      </p:pic>
    </p:spTree>
    <p:extLst>
      <p:ext uri="{BB962C8B-B14F-4D97-AF65-F5344CB8AC3E}">
        <p14:creationId xmlns:p14="http://schemas.microsoft.com/office/powerpoint/2010/main" val="1300192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15</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5" name="TextBox 4">
            <a:extLst>
              <a:ext uri="{FF2B5EF4-FFF2-40B4-BE49-F238E27FC236}">
                <a16:creationId xmlns:a16="http://schemas.microsoft.com/office/drawing/2014/main" id="{E8F06840-69B9-59BA-0D12-510ABA8BD381}"/>
              </a:ext>
            </a:extLst>
          </p:cNvPr>
          <p:cNvSpPr txBox="1"/>
          <p:nvPr/>
        </p:nvSpPr>
        <p:spPr>
          <a:xfrm>
            <a:off x="200736" y="883247"/>
            <a:ext cx="11463402" cy="511819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0000"/>
                </a:solidFill>
                <a:effectLst/>
                <a:uLnTx/>
                <a:uFillTx/>
                <a:latin typeface="Calibri"/>
                <a:cs typeface="Calibri"/>
              </a:rPr>
              <a:t>Do we need to repeat or restart TPT</a:t>
            </a:r>
            <a:r>
              <a:rPr lang="en-US" sz="2200" b="1">
                <a:solidFill>
                  <a:srgbClr val="FF0000"/>
                </a:solidFill>
                <a:latin typeface="Calibri"/>
                <a:cs typeface="Calibri"/>
              </a:rPr>
              <a:t>?</a:t>
            </a:r>
            <a:endParaRPr lang="en-US" sz="2200" b="1" i="0" u="none" strike="noStrike" kern="1200" cap="none" spc="0" normalizeH="0" baseline="0" noProof="0">
              <a:ln>
                <a:noFill/>
              </a:ln>
              <a:solidFill>
                <a:srgbClr val="FF0000"/>
              </a:solidFill>
              <a:effectLst/>
              <a:uLnTx/>
              <a:uFillTx/>
              <a:latin typeface="Calibri" panose="020F0502020204030204" pitchFamily="34" charset="0"/>
              <a:ea typeface="Calibri"/>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a:cs typeface="Calibri"/>
              </a:rPr>
              <a:t>No evidence to date on the utility of repeated courses of TPT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a:solidFill>
                  <a:prstClr val="black"/>
                </a:solidFill>
                <a:latin typeface="Calibri"/>
                <a:cs typeface="Calibri"/>
              </a:rPr>
              <a:t>A </a:t>
            </a:r>
            <a:r>
              <a:rPr lang="en-US" sz="2200" b="1">
                <a:solidFill>
                  <a:prstClr val="black"/>
                </a:solidFill>
                <a:latin typeface="Calibri"/>
                <a:cs typeface="Calibri"/>
              </a:rPr>
              <a:t>repeat course </a:t>
            </a:r>
            <a:r>
              <a:rPr lang="en-US" sz="2200">
                <a:solidFill>
                  <a:prstClr val="black"/>
                </a:solidFill>
                <a:latin typeface="Calibri"/>
                <a:cs typeface="Calibri"/>
              </a:rPr>
              <a:t>of TPT may be considered among people with or without HIV following a fresh exposure to an </a:t>
            </a:r>
            <a:r>
              <a:rPr lang="en-US" sz="2200" b="1">
                <a:solidFill>
                  <a:prstClr val="black"/>
                </a:solidFill>
                <a:latin typeface="Calibri"/>
                <a:cs typeface="Calibri"/>
              </a:rPr>
              <a:t>infectious TB patient </a:t>
            </a:r>
            <a:r>
              <a:rPr lang="en-US" sz="2200">
                <a:solidFill>
                  <a:prstClr val="black"/>
                </a:solidFill>
                <a:latin typeface="Calibri"/>
                <a:cs typeface="Calibri"/>
              </a:rPr>
              <a:t>based on clinical judgement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a:solidFill>
                  <a:prstClr val="black"/>
                </a:solidFill>
                <a:latin typeface="Calibri"/>
                <a:cs typeface="Calibri"/>
              </a:rPr>
              <a:t>In high TB transmission settings, WHO </a:t>
            </a:r>
            <a:r>
              <a:rPr lang="en-US" sz="2200">
                <a:latin typeface="Calibri"/>
                <a:cs typeface="Calibri"/>
              </a:rPr>
              <a:t>recommends </a:t>
            </a:r>
            <a:r>
              <a:rPr lang="en-US" sz="2200" b="1">
                <a:latin typeface="Calibri"/>
                <a:cs typeface="Calibri"/>
              </a:rPr>
              <a:t>36 H </a:t>
            </a:r>
            <a:r>
              <a:rPr lang="en-US" sz="2200">
                <a:latin typeface="Calibri"/>
                <a:cs typeface="Calibri"/>
              </a:rPr>
              <a:t>(proxy </a:t>
            </a:r>
            <a:r>
              <a:rPr lang="en-US" sz="2200">
                <a:solidFill>
                  <a:prstClr val="black"/>
                </a:solidFill>
                <a:latin typeface="Calibri"/>
                <a:cs typeface="Calibri"/>
              </a:rPr>
              <a:t>for life long) for people with HIV</a:t>
            </a:r>
            <a:endParaRPr lang="en-US" sz="2200">
              <a:solidFill>
                <a:prstClr val="black"/>
              </a:solidFill>
              <a:latin typeface="Calibri"/>
              <a:ea typeface="Calibri"/>
              <a:cs typeface="Calibri"/>
            </a:endParaRPr>
          </a:p>
          <a:p>
            <a:pPr marL="285750" indent="-285750">
              <a:lnSpc>
                <a:spcPct val="150000"/>
              </a:lnSpc>
              <a:buFont typeface="Arial" panose="020B0604020202020204" pitchFamily="34" charset="0"/>
              <a:buChar char="•"/>
              <a:defRPr/>
            </a:pPr>
            <a:r>
              <a:rPr kumimoji="0" lang="en-US" sz="2200" i="0" u="none" strike="noStrike" kern="1200" cap="none" spc="0" normalizeH="0" baseline="0" noProof="0">
                <a:ln>
                  <a:noFill/>
                </a:ln>
                <a:effectLst/>
                <a:uLnTx/>
                <a:uFillTx/>
                <a:latin typeface="Calibri"/>
                <a:cs typeface="Calibri"/>
              </a:rPr>
              <a:t>The </a:t>
            </a:r>
            <a:r>
              <a:rPr kumimoji="0" lang="en-US" sz="2200" b="1" i="0" u="none" strike="noStrike" kern="1200" cap="none" spc="0" normalizeH="0" baseline="0" noProof="0">
                <a:ln>
                  <a:noFill/>
                </a:ln>
                <a:effectLst/>
                <a:uLnTx/>
                <a:uFillTx/>
                <a:latin typeface="Calibri"/>
                <a:cs typeface="Calibri"/>
              </a:rPr>
              <a:t>WHIP3TB trial among people with HIV </a:t>
            </a:r>
            <a:r>
              <a:rPr kumimoji="0" lang="en-US" sz="2200" b="0" i="0" u="none" strike="noStrike" kern="1200" cap="none" spc="0" normalizeH="0" baseline="0" noProof="0">
                <a:ln>
                  <a:noFill/>
                </a:ln>
                <a:solidFill>
                  <a:prstClr val="black"/>
                </a:solidFill>
                <a:effectLst/>
                <a:uLnTx/>
                <a:uFillTx/>
                <a:latin typeface="Calibri"/>
                <a:cs typeface="Calibri"/>
              </a:rPr>
              <a:t>on ART (2019), compared the effectiveness of 3HP given once (N=1802) or twice within 14 months (N=1808) </a:t>
            </a:r>
            <a:r>
              <a:rPr kumimoji="0" lang="en-US" sz="2200" i="0" u="none" strike="noStrike" kern="1200" cap="none" spc="0" normalizeH="0" baseline="0" noProof="0">
                <a:ln>
                  <a:noFill/>
                </a:ln>
                <a:solidFill>
                  <a:prstClr val="black"/>
                </a:solidFill>
                <a:effectLst/>
                <a:uLnTx/>
                <a:uFillTx/>
                <a:latin typeface="Calibri"/>
                <a:cs typeface="Calibri"/>
              </a:rPr>
              <a:t>as against </a:t>
            </a:r>
            <a:r>
              <a:rPr kumimoji="0" lang="en-US" sz="2200" b="0" i="0" u="none" strike="noStrike" kern="1200" cap="none" spc="0" normalizeH="0" baseline="0" noProof="0">
                <a:ln>
                  <a:noFill/>
                </a:ln>
                <a:solidFill>
                  <a:prstClr val="black"/>
                </a:solidFill>
                <a:effectLst/>
                <a:uLnTx/>
                <a:uFillTx/>
                <a:latin typeface="Calibri"/>
                <a:cs typeface="Calibri"/>
              </a:rPr>
              <a:t>one course of 6H (N=404)</a:t>
            </a:r>
            <a:endParaRPr lang="en-US" sz="22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a:ln>
                  <a:noFill/>
                </a:ln>
                <a:solidFill>
                  <a:prstClr val="black"/>
                </a:solidFill>
                <a:effectLst/>
                <a:uLnTx/>
                <a:uFillTx/>
                <a:latin typeface="Calibri"/>
                <a:ea typeface="Calibri"/>
                <a:cs typeface="Calibri"/>
              </a:rPr>
              <a:t>Treatment completion was better with 3HP</a:t>
            </a:r>
            <a:r>
              <a:rPr lang="en-US" sz="2200">
                <a:solidFill>
                  <a:prstClr val="black"/>
                </a:solidFill>
                <a:latin typeface="Calibri"/>
                <a:ea typeface="Calibri"/>
                <a:cs typeface="Calibri"/>
              </a:rPr>
              <a:t> </a:t>
            </a:r>
            <a:endParaRPr lang="en-US" sz="2200" b="0" i="0" u="none" strike="noStrike" kern="1200" cap="none" spc="0" normalizeH="0" baseline="0" noProof="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a:ln>
                  <a:noFill/>
                </a:ln>
                <a:solidFill>
                  <a:prstClr val="black"/>
                </a:solidFill>
                <a:effectLst/>
                <a:uLnTx/>
                <a:uFillTx/>
                <a:latin typeface="Calibri"/>
                <a:ea typeface="Calibri"/>
                <a:cs typeface="Calibri"/>
              </a:rPr>
              <a:t>24 months follow-up showed </a:t>
            </a:r>
            <a:r>
              <a:rPr kumimoji="0" lang="en-US" sz="2200" b="1" i="0" u="none" strike="noStrike" kern="1200" cap="none" spc="0" normalizeH="0" baseline="0" noProof="0">
                <a:ln>
                  <a:noFill/>
                </a:ln>
                <a:solidFill>
                  <a:prstClr val="black"/>
                </a:solidFill>
                <a:effectLst/>
                <a:uLnTx/>
                <a:uFillTx/>
                <a:latin typeface="Calibri"/>
                <a:ea typeface="Calibri"/>
                <a:cs typeface="Calibri"/>
              </a:rPr>
              <a:t>similar rates </a:t>
            </a:r>
            <a:r>
              <a:rPr kumimoji="0" lang="en-US" sz="2200" b="0" i="0" u="none" strike="noStrike" kern="1200" cap="none" spc="0" normalizeH="0" baseline="0" noProof="0">
                <a:ln>
                  <a:noFill/>
                </a:ln>
                <a:solidFill>
                  <a:prstClr val="black"/>
                </a:solidFill>
                <a:effectLst/>
                <a:uLnTx/>
                <a:uFillTx/>
                <a:latin typeface="Calibri"/>
                <a:ea typeface="Calibri"/>
                <a:cs typeface="Calibri"/>
              </a:rPr>
              <a:t>of incidence of TB, rifampicin-resistant TB and mortality between those receiving </a:t>
            </a:r>
            <a:r>
              <a:rPr kumimoji="0" lang="en-US" sz="2200" b="1" i="0" u="none" strike="noStrike" kern="1200" cap="none" spc="0" normalizeH="0" baseline="0" noProof="0">
                <a:ln>
                  <a:noFill/>
                </a:ln>
                <a:solidFill>
                  <a:prstClr val="black"/>
                </a:solidFill>
                <a:effectLst/>
                <a:uLnTx/>
                <a:uFillTx/>
                <a:latin typeface="Calibri"/>
                <a:ea typeface="Calibri"/>
                <a:cs typeface="Calibri"/>
              </a:rPr>
              <a:t>3HP once or twice</a:t>
            </a:r>
            <a:endParaRPr lang="en-US" sz="2200" b="0" i="0" u="none" strike="noStrike" kern="1200" cap="none" spc="0" normalizeH="0" baseline="0" noProof="0">
              <a:ln>
                <a:noFill/>
              </a:ln>
              <a:solidFill>
                <a:prstClr val="black"/>
              </a:solidFill>
              <a:effectLst/>
              <a:uLnTx/>
              <a:uFillTx/>
              <a:latin typeface="Calibri"/>
              <a:ea typeface="Calibri"/>
              <a:cs typeface="Calibri"/>
            </a:endParaRPr>
          </a:p>
        </p:txBody>
      </p:sp>
      <p:sp>
        <p:nvSpPr>
          <p:cNvPr id="4" name="TextBox 3">
            <a:extLst>
              <a:ext uri="{FF2B5EF4-FFF2-40B4-BE49-F238E27FC236}">
                <a16:creationId xmlns:a16="http://schemas.microsoft.com/office/drawing/2014/main" id="{9479E1E6-686C-CF2D-07B8-B35478D31864}"/>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(2)</a:t>
            </a:r>
            <a:r>
              <a:rPr lang="en-US" sz="3200" b="0" i="0">
                <a:solidFill>
                  <a:srgbClr val="FFFFFF"/>
                </a:solidFill>
                <a:effectLst/>
                <a:latin typeface="Calibri"/>
                <a:cs typeface="Calibri"/>
              </a:rPr>
              <a:t>​</a:t>
            </a:r>
            <a:endParaRPr lang="en-US" sz="3200">
              <a:latin typeface="Calibri"/>
              <a:cs typeface="Calibri"/>
            </a:endParaRPr>
          </a:p>
        </p:txBody>
      </p:sp>
    </p:spTree>
    <p:extLst>
      <p:ext uri="{BB962C8B-B14F-4D97-AF65-F5344CB8AC3E}">
        <p14:creationId xmlns:p14="http://schemas.microsoft.com/office/powerpoint/2010/main" val="247943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16</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9" name="TextBox 8">
            <a:extLst>
              <a:ext uri="{FF2B5EF4-FFF2-40B4-BE49-F238E27FC236}">
                <a16:creationId xmlns:a16="http://schemas.microsoft.com/office/drawing/2014/main" id="{5786E29D-A270-C19F-BFB8-13244FDE92BF}"/>
              </a:ext>
            </a:extLst>
          </p:cNvPr>
          <p:cNvSpPr txBox="1"/>
          <p:nvPr/>
        </p:nvSpPr>
        <p:spPr>
          <a:xfrm>
            <a:off x="322918" y="884447"/>
            <a:ext cx="11517866" cy="4642168"/>
          </a:xfrm>
          <a:prstGeom prst="rect">
            <a:avLst/>
          </a:prstGeom>
          <a:noFill/>
        </p:spPr>
        <p:txBody>
          <a:bodyPr wrap="square" lIns="91440" tIns="45720" rIns="91440" bIns="45720" anchor="t">
            <a:spAutoFit/>
          </a:bodyPr>
          <a:lstStyle/>
          <a:p>
            <a:pPr marL="0" marR="0">
              <a:lnSpc>
                <a:spcPct val="150000"/>
              </a:lnSpc>
              <a:spcBef>
                <a:spcPts val="0"/>
              </a:spcBef>
              <a:spcAft>
                <a:spcPts val="0"/>
              </a:spcAft>
            </a:pPr>
            <a:r>
              <a:rPr lang="en-US" sz="3200" b="1">
                <a:solidFill>
                  <a:srgbClr val="FF0000"/>
                </a:solidFill>
                <a:effectLst/>
                <a:latin typeface="Calibri"/>
                <a:ea typeface="Calibri" panose="020F0502020204030204" pitchFamily="34" charset="0"/>
                <a:cs typeface="Times New Roman"/>
              </a:rPr>
              <a:t>Is it safe to give TPT?</a:t>
            </a:r>
            <a:endParaRPr lang="en-US" sz="3200">
              <a:solidFill>
                <a:srgbClr val="FF0000"/>
              </a:solidFill>
              <a:effectLst/>
              <a:latin typeface="Calibri"/>
              <a:ea typeface="Calibri" panose="020F0502020204030204" pitchFamily="34" charset="0"/>
              <a:cs typeface="Times New Roman"/>
            </a:endParaRPr>
          </a:p>
          <a:p>
            <a:pPr marL="0" marR="0">
              <a:lnSpc>
                <a:spcPct val="150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In general, TPT is safe and shorter regimens make it more tolerable</a:t>
            </a:r>
          </a:p>
          <a:p>
            <a:pPr marL="0" marR="0">
              <a:lnSpc>
                <a:spcPct val="150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A systematic review of </a:t>
            </a:r>
            <a:r>
              <a:rPr lang="en-ZA" sz="2800">
                <a:effectLst/>
                <a:latin typeface="Calibri" panose="020F0502020204030204" pitchFamily="34" charset="0"/>
                <a:ea typeface="Calibri" panose="020F0502020204030204" pitchFamily="34" charset="0"/>
                <a:cs typeface="Times New Roman" panose="02020603050405020304" pitchFamily="18" charset="0"/>
              </a:rPr>
              <a:t>23 RCTs &amp; 55 non-randomised studies found that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ZA" sz="2800">
                <a:effectLst/>
                <a:latin typeface="Calibri" panose="020F0502020204030204" pitchFamily="34" charset="0"/>
                <a:ea typeface="Calibri" panose="020F0502020204030204" pitchFamily="34" charset="0"/>
                <a:cs typeface="Times New Roman" panose="02020603050405020304" pitchFamily="18" charset="0"/>
              </a:rPr>
              <a:t>Hepatotoxicity: 3HP (1%), 3-4R (0.01%), 6H(6.3%), 9H (3.1%)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ZA" sz="2800">
                <a:effectLst/>
                <a:latin typeface="Calibri" panose="020F0502020204030204" pitchFamily="34" charset="0"/>
                <a:ea typeface="Calibri" panose="020F0502020204030204" pitchFamily="34" charset="0"/>
                <a:cs typeface="Times New Roman" panose="02020603050405020304" pitchFamily="18" charset="0"/>
              </a:rPr>
              <a:t>Withdrawals due to AEs: 3HP (1.7%) vs 9H (6.4%), 6H (3.8%)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ZA" sz="2800">
                <a:effectLst/>
                <a:latin typeface="Calibri" panose="020F0502020204030204" pitchFamily="34" charset="0"/>
                <a:ea typeface="Calibri" panose="020F0502020204030204" pitchFamily="34" charset="0"/>
                <a:cs typeface="Times New Roman" panose="02020603050405020304" pitchFamily="18" charset="0"/>
              </a:rPr>
              <a:t>Rate of any AE: 3HP (11.5%), 3-4R (20%), 6H (36.1%), 9H (17.6%)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Arial" panose="020B0604020202020204" pitchFamily="34" charset="0"/>
              <a:buChar char="•"/>
              <a:tabLst>
                <a:tab pos="457200" algn="l"/>
              </a:tabLst>
            </a:pPr>
            <a:r>
              <a:rPr lang="en-ZA" sz="2800">
                <a:effectLst/>
                <a:latin typeface="Calibri" panose="020F0502020204030204" pitchFamily="34" charset="0"/>
                <a:ea typeface="Calibri" panose="020F0502020204030204" pitchFamily="34" charset="0"/>
                <a:cs typeface="Times New Roman" panose="02020603050405020304" pitchFamily="18" charset="0"/>
              </a:rPr>
              <a:t>Flu like reactions: 3HP (2.2%) vs INH (0.05%)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1E365F-C62B-DB84-8E91-72D50A5F5351}"/>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(3)</a:t>
            </a:r>
            <a:r>
              <a:rPr lang="en-US" sz="3200" b="0" i="0">
                <a:solidFill>
                  <a:srgbClr val="FFFFFF"/>
                </a:solidFill>
                <a:effectLst/>
                <a:latin typeface="Calibri"/>
                <a:cs typeface="Calibri"/>
              </a:rPr>
              <a:t>​</a:t>
            </a:r>
            <a:endParaRPr lang="en-US" sz="3200">
              <a:latin typeface="Calibri"/>
              <a:cs typeface="Calibri"/>
            </a:endParaRPr>
          </a:p>
        </p:txBody>
      </p:sp>
    </p:spTree>
    <p:extLst>
      <p:ext uri="{BB962C8B-B14F-4D97-AF65-F5344CB8AC3E}">
        <p14:creationId xmlns:p14="http://schemas.microsoft.com/office/powerpoint/2010/main" val="66982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17</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7" name="TextBox 6">
            <a:extLst>
              <a:ext uri="{FF2B5EF4-FFF2-40B4-BE49-F238E27FC236}">
                <a16:creationId xmlns:a16="http://schemas.microsoft.com/office/drawing/2014/main" id="{03024398-F029-515F-C822-6728C39AA59E}"/>
              </a:ext>
            </a:extLst>
          </p:cNvPr>
          <p:cNvSpPr txBox="1"/>
          <p:nvPr/>
        </p:nvSpPr>
        <p:spPr>
          <a:xfrm>
            <a:off x="99246" y="820150"/>
            <a:ext cx="11094098" cy="532903"/>
          </a:xfrm>
          <a:prstGeom prst="rect">
            <a:avLst/>
          </a:prstGeom>
          <a:noFill/>
        </p:spPr>
        <p:txBody>
          <a:bodyPr wrap="square">
            <a:spAutoFit/>
          </a:bodyPr>
          <a:lstStyle/>
          <a:p>
            <a:pPr marL="0" marR="0">
              <a:lnSpc>
                <a:spcPct val="107000"/>
              </a:lnSpc>
              <a:spcBef>
                <a:spcPts val="0"/>
              </a:spcBef>
              <a:spcAft>
                <a:spcPts val="0"/>
              </a:spcAft>
            </a:pPr>
            <a:r>
              <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Does TPT fuel emergence of drug resistance?</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079E309-5ECF-D99E-21AB-9BBEC5ACEA64}"/>
              </a:ext>
            </a:extLst>
          </p:cNvPr>
          <p:cNvSpPr txBox="1"/>
          <p:nvPr/>
        </p:nvSpPr>
        <p:spPr>
          <a:xfrm>
            <a:off x="99246" y="1275234"/>
            <a:ext cx="11668141" cy="3109313"/>
          </a:xfrm>
          <a:prstGeom prst="rect">
            <a:avLst/>
          </a:prstGeom>
          <a:noFill/>
        </p:spPr>
        <p:txBody>
          <a:bodyPr wrap="square">
            <a:spAutoFit/>
          </a:bodyPr>
          <a:lstStyle/>
          <a:p>
            <a:pPr marL="0" marR="0">
              <a:lnSpc>
                <a:spcPct val="150000"/>
              </a:lnSpc>
              <a:spcBef>
                <a:spcPts val="0"/>
              </a:spcBef>
              <a:spcAft>
                <a:spcPts val="0"/>
              </a:spcAft>
            </a:pPr>
            <a:r>
              <a:rPr lang="en-ZA" sz="2000" b="1">
                <a:highlight>
                  <a:srgbClr val="C0C0C0"/>
                </a:highlight>
                <a:latin typeface="Calibri" panose="020F0502020204030204" pitchFamily="34" charset="0"/>
                <a:cs typeface="Times New Roman" panose="02020603050405020304" pitchFamily="18" charset="0"/>
              </a:rPr>
              <a:t>Systematic review (den Boon S et al; 2016):</a:t>
            </a:r>
          </a:p>
          <a:p>
            <a:pPr marL="0" marR="0">
              <a:lnSpc>
                <a:spcPct val="150000"/>
              </a:lnSpc>
              <a:spcBef>
                <a:spcPts val="0"/>
              </a:spcBef>
              <a:spcAft>
                <a:spcPts val="0"/>
              </a:spcAft>
            </a:pPr>
            <a:r>
              <a:rPr lang="en-ZA" sz="2000" i="1">
                <a:effectLst/>
                <a:latin typeface="Calibri" panose="020F0502020204030204" pitchFamily="34" charset="0"/>
                <a:ea typeface="Calibri" panose="020F0502020204030204" pitchFamily="34" charset="0"/>
                <a:cs typeface="Times New Roman" panose="02020603050405020304" pitchFamily="18" charset="0"/>
              </a:rPr>
              <a:t>6 RCTs of </a:t>
            </a:r>
            <a:r>
              <a:rPr lang="en-ZA" sz="2000" b="1" i="1">
                <a:effectLst/>
                <a:latin typeface="Calibri" panose="020F0502020204030204" pitchFamily="34" charset="0"/>
                <a:ea typeface="Calibri" panose="020F0502020204030204" pitchFamily="34" charset="0"/>
                <a:cs typeface="Times New Roman" panose="02020603050405020304" pitchFamily="18" charset="0"/>
              </a:rPr>
              <a:t>rifamycin based TPT </a:t>
            </a:r>
            <a:r>
              <a:rPr lang="en-ZA" sz="2000" i="1">
                <a:effectLst/>
                <a:latin typeface="Calibri" panose="020F0502020204030204" pitchFamily="34" charset="0"/>
                <a:ea typeface="Calibri" panose="020F0502020204030204" pitchFamily="34" charset="0"/>
                <a:cs typeface="Times New Roman" panose="02020603050405020304" pitchFamily="18" charset="0"/>
              </a:rPr>
              <a:t>vs active control or placebo</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a:effectLst/>
                <a:latin typeface="Calibri" panose="020F0502020204030204" pitchFamily="34" charset="0"/>
                <a:ea typeface="Calibri" panose="020F0502020204030204" pitchFamily="34" charset="0"/>
                <a:cs typeface="Times New Roman" panose="02020603050405020304" pitchFamily="18" charset="0"/>
              </a:rPr>
              <a:t>Only 6 (0.09%) rifampicin resistant cases in 6808 individuals receiving rifamycin based TPT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a:effectLst/>
                <a:latin typeface="Calibri" panose="020F0502020204030204" pitchFamily="34" charset="0"/>
                <a:ea typeface="Calibri" panose="020F0502020204030204" pitchFamily="34" charset="0"/>
                <a:cs typeface="Times New Roman" panose="02020603050405020304" pitchFamily="18" charset="0"/>
              </a:rPr>
              <a:t>1 (0.01%) rifampicin resistant case among 7415 individuals  receiving alternative regimens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ZA" sz="2000">
                <a:effectLst/>
                <a:latin typeface="Calibri" panose="020F0502020204030204" pitchFamily="34" charset="0"/>
                <a:ea typeface="Calibri" panose="020F0502020204030204" pitchFamily="34" charset="0"/>
                <a:cs typeface="Times New Roman" panose="02020603050405020304" pitchFamily="18" charset="0"/>
              </a:rPr>
              <a:t>RR = 3.45, (95%CI 0.72–16.56; P = 0.12)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50000"/>
              </a:lnSpc>
              <a:spcBef>
                <a:spcPts val="0"/>
              </a:spcBef>
              <a:spcAft>
                <a:spcPts val="0"/>
              </a:spcAft>
            </a:pPr>
            <a:r>
              <a:rPr lang="en-ZA" sz="2000" i="1">
                <a:effectLst/>
                <a:latin typeface="Calibri" panose="020F0502020204030204" pitchFamily="34" charset="0"/>
                <a:ea typeface="Calibri" panose="020F0502020204030204" pitchFamily="34" charset="0"/>
                <a:cs typeface="Times New Roman" panose="02020603050405020304" pitchFamily="18" charset="0"/>
              </a:rPr>
              <a:t>3 studies of </a:t>
            </a:r>
            <a:r>
              <a:rPr lang="en-ZA" sz="2000" b="1" i="1">
                <a:effectLst/>
                <a:latin typeface="Calibri" panose="020F0502020204030204" pitchFamily="34" charset="0"/>
                <a:ea typeface="Calibri" panose="020F0502020204030204" pitchFamily="34" charset="0"/>
                <a:cs typeface="Times New Roman" panose="02020603050405020304" pitchFamily="18" charset="0"/>
              </a:rPr>
              <a:t>intermittent rifamycin </a:t>
            </a:r>
            <a:r>
              <a:rPr lang="en-ZA" sz="2000" i="1">
                <a:effectLst/>
                <a:latin typeface="Calibri" panose="020F0502020204030204" pitchFamily="34" charset="0"/>
                <a:ea typeface="Calibri" panose="020F0502020204030204" pitchFamily="34" charset="0"/>
                <a:cs typeface="Times New Roman" panose="02020603050405020304" pitchFamily="18" charset="0"/>
              </a:rPr>
              <a:t>based TPT vs active control or placebo</a:t>
            </a:r>
            <a:endParaRPr lang="en-US" sz="2000" i="1">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a:effectLst/>
                <a:latin typeface="Calibri" panose="020F0502020204030204" pitchFamily="34" charset="0"/>
                <a:ea typeface="Calibri" panose="020F0502020204030204" pitchFamily="34" charset="0"/>
                <a:cs typeface="Times New Roman" panose="02020603050405020304" pitchFamily="18" charset="0"/>
              </a:rPr>
              <a:t>3 cases of rifampicin resistance in 4673 individuals on rifamycin-containing TPT regimens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a:effectLst/>
                <a:latin typeface="Calibri" panose="020F0502020204030204" pitchFamily="34" charset="0"/>
                <a:ea typeface="Calibri" panose="020F0502020204030204" pitchFamily="34" charset="0"/>
                <a:cs typeface="Times New Roman" panose="02020603050405020304" pitchFamily="18" charset="0"/>
              </a:rPr>
              <a:t>1 case with rifampicin resistance in 4427 in control regimens </a:t>
            </a:r>
            <a:endParaRPr lang="en-ZA" sz="20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3" descr="metaanalb">
            <a:extLst>
              <a:ext uri="{FF2B5EF4-FFF2-40B4-BE49-F238E27FC236}">
                <a16:creationId xmlns:a16="http://schemas.microsoft.com/office/drawing/2014/main" id="{B45B03C8-2387-5E43-7246-F4588FF652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77058" y="4439981"/>
            <a:ext cx="3310955" cy="2285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Arrow: Right 10">
            <a:extLst>
              <a:ext uri="{FF2B5EF4-FFF2-40B4-BE49-F238E27FC236}">
                <a16:creationId xmlns:a16="http://schemas.microsoft.com/office/drawing/2014/main" id="{0F4332A5-1DB2-D657-7DD0-C94E99C5544D}"/>
              </a:ext>
            </a:extLst>
          </p:cNvPr>
          <p:cNvSpPr/>
          <p:nvPr/>
        </p:nvSpPr>
        <p:spPr>
          <a:xfrm>
            <a:off x="5449784" y="5206616"/>
            <a:ext cx="1292431" cy="692727"/>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1986682-7E2F-38A5-83C0-BFF38FC73744}"/>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(4)</a:t>
            </a:r>
            <a:r>
              <a:rPr lang="en-US" sz="3200" b="0" i="0">
                <a:solidFill>
                  <a:srgbClr val="FFFFFF"/>
                </a:solidFill>
                <a:effectLst/>
                <a:latin typeface="Calibri"/>
                <a:cs typeface="Calibri"/>
              </a:rPr>
              <a:t>​</a:t>
            </a:r>
            <a:endParaRPr lang="en-US" sz="3200">
              <a:latin typeface="Calibri"/>
              <a:cs typeface="Calibri"/>
            </a:endParaRPr>
          </a:p>
        </p:txBody>
      </p:sp>
      <p:sp>
        <p:nvSpPr>
          <p:cNvPr id="12" name="TextBox 11">
            <a:extLst>
              <a:ext uri="{FF2B5EF4-FFF2-40B4-BE49-F238E27FC236}">
                <a16:creationId xmlns:a16="http://schemas.microsoft.com/office/drawing/2014/main" id="{B8E2779A-A9D8-E0D6-8749-D99095E192BF}"/>
              </a:ext>
            </a:extLst>
          </p:cNvPr>
          <p:cNvSpPr txBox="1"/>
          <p:nvPr/>
        </p:nvSpPr>
        <p:spPr>
          <a:xfrm>
            <a:off x="99246" y="4389118"/>
            <a:ext cx="6111432" cy="16596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SzPct val="80000"/>
              <a:tabLst/>
              <a:defRPr/>
            </a:pP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Systematic review (</a:t>
            </a:r>
            <a:r>
              <a:rPr lang="en-ZA" sz="2000" b="1" err="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Balcells</a:t>
            </a: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ME et al; 2006): </a:t>
            </a:r>
          </a:p>
          <a:p>
            <a:pPr marR="0" lvl="0" algn="l" defTabSz="914400" rtl="0" eaLnBrk="1" fontAlgn="auto" latinLnBrk="0" hangingPunct="1">
              <a:lnSpc>
                <a:spcPct val="100000"/>
              </a:lnSpc>
              <a:spcBef>
                <a:spcPts val="0"/>
              </a:spcBef>
              <a:spcAft>
                <a:spcPts val="0"/>
              </a:spcAft>
              <a:buSzPct val="80000"/>
              <a:tabLst/>
              <a:defRPr/>
            </a:pPr>
            <a:r>
              <a:rPr lang="en-ZA" sz="2000">
                <a:effectLst/>
                <a:latin typeface="Calibri" panose="020F0502020204030204" pitchFamily="34" charset="0"/>
                <a:ea typeface="Calibri" panose="020F0502020204030204" pitchFamily="34" charset="0"/>
                <a:cs typeface="Times New Roman" panose="02020603050405020304" pitchFamily="18" charset="0"/>
              </a:rPr>
              <a:t>data </a:t>
            </a:r>
            <a:r>
              <a:rPr kumimoji="0" lang="en-US" altLang="en-US" sz="2000" i="0" strike="noStrike" kern="1200" cap="none" spc="0" normalizeH="0" baseline="0" noProof="0">
                <a:ln>
                  <a:noFill/>
                </a:ln>
                <a:effectLst/>
                <a:uLnTx/>
                <a:uFillTx/>
                <a:latin typeface="Calibri" panose="020F0502020204030204" pitchFamily="34" charset="0"/>
                <a:ea typeface="+mn-ea"/>
                <a:cs typeface="Calibri" panose="020F0502020204030204" pitchFamily="34" charset="0"/>
              </a:rPr>
              <a:t>published since 1951, 13 studies, IPT = 18095, controls  = 17,985</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RR of resistance 1.45 (95% CI 0.85 – 2.47)</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Similar results when stratified by HIV</a:t>
            </a:r>
            <a:endParaRPr lang="en-ZA" sz="20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30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18</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6" name="TextBox 5">
            <a:extLst>
              <a:ext uri="{FF2B5EF4-FFF2-40B4-BE49-F238E27FC236}">
                <a16:creationId xmlns:a16="http://schemas.microsoft.com/office/drawing/2014/main" id="{E09AEF52-F935-F6FD-52FD-8A846AA8B6D8}"/>
              </a:ext>
            </a:extLst>
          </p:cNvPr>
          <p:cNvSpPr txBox="1"/>
          <p:nvPr/>
        </p:nvSpPr>
        <p:spPr>
          <a:xfrm>
            <a:off x="149290" y="998376"/>
            <a:ext cx="11793894" cy="5242461"/>
          </a:xfrm>
          <a:prstGeom prst="rect">
            <a:avLst/>
          </a:prstGeom>
          <a:noFill/>
        </p:spPr>
        <p:txBody>
          <a:bodyPr wrap="square" lIns="91440" tIns="45720" rIns="91440" bIns="45720" anchor="t">
            <a:spAutoFit/>
          </a:bodyPr>
          <a:lstStyle/>
          <a:p>
            <a:r>
              <a:rPr lang="en-US" sz="2800" b="1">
                <a:solidFill>
                  <a:srgbClr val="FF0000"/>
                </a:solidFill>
                <a:latin typeface="Calibri"/>
                <a:cs typeface="Calibri"/>
              </a:rPr>
              <a:t>Is TPT</a:t>
            </a:r>
            <a:r>
              <a:rPr kumimoji="0" lang="en-US" sz="2800" b="1" i="0" u="none" strike="noStrike" kern="1200" cap="none" spc="0" normalizeH="0" baseline="0" noProof="0">
                <a:ln>
                  <a:noFill/>
                </a:ln>
                <a:solidFill>
                  <a:srgbClr val="FF0000"/>
                </a:solidFill>
                <a:effectLst/>
                <a:uLnTx/>
                <a:uFillTx/>
                <a:latin typeface="Calibri"/>
                <a:cs typeface="Calibri"/>
              </a:rPr>
              <a:t> </a:t>
            </a:r>
            <a:r>
              <a:rPr lang="en-US" sz="2800" b="1">
                <a:solidFill>
                  <a:srgbClr val="FF0000"/>
                </a:solidFill>
                <a:latin typeface="Calibri"/>
                <a:cs typeface="Calibri"/>
              </a:rPr>
              <a:t>recommended in</a:t>
            </a:r>
            <a:r>
              <a:rPr kumimoji="0" lang="en-US" sz="2800" b="1" i="0" u="none" strike="noStrike" kern="1200" cap="none" spc="0" normalizeH="0" baseline="0" noProof="0">
                <a:ln>
                  <a:noFill/>
                </a:ln>
                <a:solidFill>
                  <a:srgbClr val="FF0000"/>
                </a:solidFill>
                <a:effectLst/>
                <a:uLnTx/>
                <a:uFillTx/>
                <a:latin typeface="Calibri"/>
                <a:cs typeface="Calibri"/>
              </a:rPr>
              <a:t> pregnancy</a:t>
            </a:r>
            <a:r>
              <a:rPr lang="en-US" sz="2800" b="1">
                <a:solidFill>
                  <a:srgbClr val="FF0000"/>
                </a:solidFill>
                <a:latin typeface="Calibri"/>
                <a:cs typeface="Calibri"/>
              </a:rPr>
              <a:t>?</a:t>
            </a:r>
            <a:endParaRPr kumimoji="0" lang="en-US" sz="2800" b="1" i="0" u="none" strike="noStrike" kern="1200" cap="none" spc="0" normalizeH="0" baseline="0" noProof="0">
              <a:ln>
                <a:noFill/>
              </a:ln>
              <a:solidFill>
                <a:srgbClr val="FF0000"/>
              </a:solidFill>
              <a:effectLst/>
              <a:uLnTx/>
              <a:uFillTx/>
              <a:latin typeface="Calibri"/>
              <a:cs typeface="Calibri"/>
            </a:endParaRPr>
          </a:p>
          <a:p>
            <a:pPr defTabSz="685800">
              <a:spcBef>
                <a:spcPts val="750"/>
              </a:spcBef>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rPr>
              <a:t>Systematic review for the 2020 WHO guidelines showed</a:t>
            </a:r>
            <a:r>
              <a:rPr lang="en-US" sz="2000">
                <a:solidFill>
                  <a:sysClr val="windowText" lastClr="000000"/>
                </a:solidFill>
                <a:latin typeface="Calibri" panose="020F0502020204030204"/>
              </a:rPr>
              <a:t> </a:t>
            </a:r>
            <a:endParaRPr lang="en-US" sz="2000" b="0" i="0" u="none" strike="noStrike" kern="1200" cap="none" spc="0" normalizeH="0" baseline="0" noProof="0">
              <a:ln>
                <a:noFill/>
              </a:ln>
              <a:solidFill>
                <a:sysClr val="windowText" lastClr="000000"/>
              </a:solidFill>
              <a:effectLst/>
              <a:uLnTx/>
              <a:uFillTx/>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lang="en-US" sz="2000">
                <a:solidFill>
                  <a:sysClr val="windowText" lastClr="000000"/>
                </a:solidFill>
                <a:latin typeface="Calibri" panose="020F0502020204030204"/>
              </a:rPr>
              <a:t>No association of IPT with adverse pregnancy outcomes (</a:t>
            </a:r>
            <a:r>
              <a:rPr lang="en-US" sz="2000" err="1">
                <a:solidFill>
                  <a:sysClr val="windowText" lastClr="000000"/>
                </a:solidFill>
                <a:latin typeface="Calibri" panose="020F0502020204030204"/>
              </a:rPr>
              <a:t>foetal</a:t>
            </a:r>
            <a:r>
              <a:rPr lang="en-US" sz="2000">
                <a:solidFill>
                  <a:sysClr val="windowText" lastClr="000000"/>
                </a:solidFill>
                <a:latin typeface="Calibri" panose="020F0502020204030204"/>
              </a:rPr>
              <a:t> or neonatal death, prematurity, low birth weight, congenital anomaly) across different studies </a:t>
            </a:r>
            <a:endParaRPr lang="en-US" sz="200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lang="en-US" sz="2000">
                <a:solidFill>
                  <a:sysClr val="windowText" lastClr="000000"/>
                </a:solidFill>
                <a:latin typeface="Calibri" panose="020F0502020204030204"/>
              </a:rPr>
              <a:t>No increase in risks for maternal hepatotoxicity, grade 3 or 4 events or death </a:t>
            </a:r>
            <a:endParaRPr lang="en-US" sz="2000">
              <a:solidFill>
                <a:sysClr val="windowText" lastClr="000000"/>
              </a:solidFill>
              <a:latin typeface="Calibri" panose="020F0502020204030204"/>
              <a:cs typeface="Calibri"/>
            </a:endParaRPr>
          </a:p>
          <a:p>
            <a:pPr defTabSz="685800">
              <a:spcBef>
                <a:spcPts val="750"/>
              </a:spcBef>
              <a:defRPr/>
            </a:pPr>
            <a:endParaRPr lang="en-US" sz="900" b="1">
              <a:solidFill>
                <a:sysClr val="windowText" lastClr="000000"/>
              </a:solidFill>
              <a:latin typeface="Calibri" panose="020F0502020204030204"/>
              <a:cs typeface="Calibri"/>
            </a:endParaRPr>
          </a:p>
          <a:p>
            <a:pPr defTabSz="685800">
              <a:spcBef>
                <a:spcPts val="750"/>
              </a:spcBef>
              <a:defRPr/>
            </a:pPr>
            <a:r>
              <a:rPr lang="en-US" sz="2000" b="1">
                <a:solidFill>
                  <a:sysClr val="windowText" lastClr="000000"/>
                </a:solidFill>
                <a:latin typeface="Calibri" panose="020F0502020204030204"/>
              </a:rPr>
              <a:t>Therefore, </a:t>
            </a:r>
            <a:endParaRPr lang="en-US" sz="2000" b="1">
              <a:solidFill>
                <a:sysClr val="windowText" lastClr="000000"/>
              </a:solidFill>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rPr>
              <a:t>Pregnancy does not disqualify women living with HIV </a:t>
            </a:r>
            <a:r>
              <a:rPr lang="en-US" sz="2000">
                <a:solidFill>
                  <a:sysClr val="windowText" lastClr="000000"/>
                </a:solidFill>
                <a:latin typeface="Calibri" panose="020F0502020204030204"/>
              </a:rPr>
              <a:t>from TPT or require systematic deferral of TPT to the postpartum period</a:t>
            </a:r>
            <a:endParaRPr lang="en-US" sz="2000" b="1">
              <a:solidFill>
                <a:sysClr val="windowText" lastClr="000000"/>
              </a:solidFill>
              <a:latin typeface="Calibri" panose="020F0502020204030204"/>
              <a:cs typeface="Calibri"/>
            </a:endParaRPr>
          </a:p>
          <a:p>
            <a:pPr marL="171450" indent="-171450" defTabSz="685800">
              <a:spcBef>
                <a:spcPts val="750"/>
              </a:spcBef>
              <a:buFont typeface="Arial,Sans-Serif" panose="020B0604020202020204" pitchFamily="34" charset="0"/>
              <a:buChar char="•"/>
              <a:defRPr/>
            </a:pPr>
            <a:r>
              <a:rPr lang="en-US" sz="2000">
                <a:solidFill>
                  <a:sysClr val="windowText" lastClr="000000"/>
                </a:solidFill>
                <a:latin typeface="Calibri" panose="020F0502020204030204"/>
              </a:rPr>
              <a:t>TPT can be started either in the antenatal and postnatal periods with due clinical care</a:t>
            </a:r>
            <a:endParaRPr lang="en-US" sz="2000">
              <a:solidFill>
                <a:sysClr val="windowText" lastClr="000000"/>
              </a:solidFill>
            </a:endParaRPr>
          </a:p>
          <a:p>
            <a:pPr marL="171450" indent="-171450" defTabSz="685800">
              <a:spcBef>
                <a:spcPts val="750"/>
              </a:spcBef>
              <a:buFont typeface="Arial,Sans-Serif" panose="020B0604020202020204" pitchFamily="34" charset="0"/>
              <a:buChar char="•"/>
              <a:defRPr/>
            </a:pPr>
            <a:r>
              <a:rPr lang="en-US" sz="2000" b="1">
                <a:solidFill>
                  <a:sysClr val="windowText" lastClr="000000"/>
                </a:solidFill>
                <a:latin typeface="Calibri" panose="020F0502020204030204"/>
              </a:rPr>
              <a:t>Vitamin B6 supplementation </a:t>
            </a:r>
            <a:r>
              <a:rPr lang="en-US" sz="2000">
                <a:solidFill>
                  <a:sysClr val="windowText" lastClr="000000"/>
                </a:solidFill>
                <a:latin typeface="Calibri" panose="020F0502020204030204"/>
              </a:rPr>
              <a:t>should be given routinely to pregnant and breastfeeding women on TPT</a:t>
            </a:r>
            <a:endParaRPr lang="en-US" sz="2000">
              <a:solidFill>
                <a:sysClr val="windowText" lastClr="000000"/>
              </a:solidFill>
              <a:latin typeface="Calibri" panose="020F0502020204030204"/>
              <a:ea typeface="Calibri"/>
              <a:cs typeface="Calibri"/>
            </a:endParaRPr>
          </a:p>
          <a:p>
            <a:pPr marL="171450" indent="-171450" defTabSz="685800">
              <a:spcBef>
                <a:spcPts val="750"/>
              </a:spcBef>
              <a:buFont typeface="Arial,Sans-Serif" panose="020B0604020202020204" pitchFamily="34" charset="0"/>
              <a:buChar char="•"/>
              <a:defRPr/>
            </a:pPr>
            <a:r>
              <a:rPr lang="en-US" sz="2000" b="1">
                <a:solidFill>
                  <a:sysClr val="windowText" lastClr="000000"/>
                </a:solidFill>
                <a:latin typeface="Calibri" panose="020F0502020204030204"/>
              </a:rPr>
              <a:t>6 months triple pill combination of H + Cotrimoxazole + B6 </a:t>
            </a:r>
            <a:r>
              <a:rPr lang="en-US" sz="2000">
                <a:solidFill>
                  <a:sysClr val="windowText" lastClr="000000"/>
                </a:solidFill>
                <a:latin typeface="Calibri" panose="020F0502020204030204"/>
              </a:rPr>
              <a:t>may be preferred in pregnant women with HIV</a:t>
            </a:r>
            <a:endParaRPr lang="en-US" sz="200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kumimoji="0" lang="en-US" sz="2000" b="1" i="0" u="none" strike="noStrike" kern="1200" cap="none" spc="0" normalizeH="0" baseline="0" noProof="0">
                <a:ln>
                  <a:noFill/>
                </a:ln>
                <a:solidFill>
                  <a:sysClr val="windowText" lastClr="000000"/>
                </a:solidFill>
                <a:effectLst/>
                <a:uLnTx/>
                <a:uFillTx/>
                <a:latin typeface="Calibri" panose="020F0502020204030204"/>
                <a:ea typeface="+mn-ea"/>
                <a:cs typeface="+mn-cs"/>
              </a:rPr>
              <a:t>Routine</a:t>
            </a:r>
            <a:r>
              <a:rPr lang="en-US" sz="2000" b="1">
                <a:solidFill>
                  <a:sysClr val="windowText" lastClr="000000"/>
                </a:solidFill>
                <a:latin typeface="Calibri" panose="020F0502020204030204"/>
              </a:rPr>
              <a:t> liver function testing</a:t>
            </a:r>
            <a:r>
              <a:rPr kumimoji="0" lang="en-US" sz="2000" b="1" i="0" u="none" strike="noStrike" kern="1200" cap="none" spc="0" normalizeH="0" baseline="0" noProof="0">
                <a:ln>
                  <a:noFill/>
                </a:ln>
                <a:solidFill>
                  <a:sysClr val="windowText" lastClr="000000"/>
                </a:solidFill>
                <a:effectLst/>
                <a:uLnTx/>
                <a:uFillTx/>
                <a:latin typeface="Calibri" panose="020F0502020204030204"/>
                <a:ea typeface="+mn-ea"/>
                <a:cs typeface="+mn-cs"/>
              </a:rPr>
              <a:t> </a:t>
            </a:r>
            <a:r>
              <a:rPr lang="en-US" sz="2000" b="1">
                <a:solidFill>
                  <a:sysClr val="windowText" lastClr="000000"/>
                </a:solidFill>
                <a:latin typeface="Calibri" panose="020F0502020204030204"/>
              </a:rPr>
              <a:t>is not</a:t>
            </a:r>
            <a:r>
              <a:rPr kumimoji="0" lang="en-US" sz="2000" b="1" i="0" u="none" strike="noStrike" kern="1200" cap="none" spc="0" normalizeH="0" baseline="0" noProof="0">
                <a:ln>
                  <a:noFill/>
                </a:ln>
                <a:solidFill>
                  <a:sysClr val="windowText" lastClr="000000"/>
                </a:solidFill>
                <a:effectLst/>
                <a:uLnTx/>
                <a:uFillTx/>
                <a:latin typeface="Calibri" panose="020F0502020204030204"/>
                <a:ea typeface="+mn-ea"/>
                <a:cs typeface="+mn-cs"/>
              </a:rPr>
              <a:t> indicated </a:t>
            </a:r>
            <a:r>
              <a:rPr kumimoji="0" lang="en-US" sz="2000" b="0" i="0" u="none" strike="noStrike" kern="1200" cap="none" spc="0" normalizeH="0" baseline="0" noProof="0">
                <a:ln>
                  <a:noFill/>
                </a:ln>
                <a:solidFill>
                  <a:sysClr val="windowText" lastClr="000000"/>
                </a:solidFill>
                <a:effectLst/>
                <a:uLnTx/>
                <a:uFillTx/>
                <a:latin typeface="Calibri" panose="020F0502020204030204"/>
                <a:ea typeface="+mn-ea"/>
                <a:cs typeface="+mn-cs"/>
              </a:rPr>
              <a:t>unless there are other hazards</a:t>
            </a:r>
            <a:endParaRPr lang="en-US" sz="2000" b="0" i="0" u="none" strike="noStrike" kern="1200" cap="none" spc="0" normalizeH="0" baseline="0" noProof="0">
              <a:ln>
                <a:noFill/>
              </a:ln>
              <a:solidFill>
                <a:sysClr val="windowText" lastClr="000000"/>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2AA1D7D1-FF35-D17B-8ED1-27B175E05777}"/>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(5)</a:t>
            </a:r>
            <a:r>
              <a:rPr lang="en-US" sz="3200" b="0" i="0">
                <a:solidFill>
                  <a:srgbClr val="FFFFFF"/>
                </a:solidFill>
                <a:effectLst/>
                <a:latin typeface="Calibri"/>
                <a:cs typeface="Calibri"/>
              </a:rPr>
              <a:t>​</a:t>
            </a:r>
            <a:endParaRPr lang="en-US" sz="3200">
              <a:latin typeface="Calibri"/>
              <a:cs typeface="Calibri"/>
            </a:endParaRPr>
          </a:p>
        </p:txBody>
      </p:sp>
    </p:spTree>
    <p:extLst>
      <p:ext uri="{BB962C8B-B14F-4D97-AF65-F5344CB8AC3E}">
        <p14:creationId xmlns:p14="http://schemas.microsoft.com/office/powerpoint/2010/main" val="371512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19</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BEA74504-7977-63BB-73A2-9E1801C6E185}"/>
              </a:ext>
            </a:extLst>
          </p:cNvPr>
          <p:cNvSpPr txBox="1"/>
          <p:nvPr/>
        </p:nvSpPr>
        <p:spPr>
          <a:xfrm>
            <a:off x="215432" y="827544"/>
            <a:ext cx="8770775" cy="523220"/>
          </a:xfrm>
          <a:prstGeom prst="rect">
            <a:avLst/>
          </a:prstGeom>
          <a:noFill/>
        </p:spPr>
        <p:txBody>
          <a:bodyPr wrap="square" lIns="91440" tIns="45720" rIns="91440" bIns="45720" anchor="t">
            <a:spAutoFit/>
          </a:bodyPr>
          <a:lstStyle/>
          <a:p>
            <a:r>
              <a:rPr lang="en-US" sz="2800" b="1">
                <a:solidFill>
                  <a:srgbClr val="FF0000"/>
                </a:solidFill>
                <a:latin typeface="Calibri"/>
                <a:cs typeface="Calibri"/>
              </a:rPr>
              <a:t>How to manage TPT interruptions?</a:t>
            </a:r>
          </a:p>
        </p:txBody>
      </p:sp>
      <p:sp>
        <p:nvSpPr>
          <p:cNvPr id="5" name="Tekstvak 1">
            <a:extLst>
              <a:ext uri="{FF2B5EF4-FFF2-40B4-BE49-F238E27FC236}">
                <a16:creationId xmlns:a16="http://schemas.microsoft.com/office/drawing/2014/main" id="{4D406BCD-94D2-4EAB-1502-7AE1AA91D9A6}"/>
              </a:ext>
            </a:extLst>
          </p:cNvPr>
          <p:cNvSpPr txBox="1"/>
          <p:nvPr/>
        </p:nvSpPr>
        <p:spPr>
          <a:xfrm>
            <a:off x="113735" y="1709900"/>
            <a:ext cx="4715067" cy="3447098"/>
          </a:xfrm>
          <a:prstGeom prst="rect">
            <a:avLst/>
          </a:prstGeom>
          <a:noFill/>
        </p:spPr>
        <p:txBody>
          <a:bodyPr wrap="square" rtlCol="0">
            <a:spAutoFit/>
          </a:bodyPr>
          <a:lstStyle/>
          <a:p>
            <a:pPr marL="233363" indent="-233363">
              <a:spcAft>
                <a:spcPts val="400"/>
              </a:spcAft>
              <a:buFont typeface="Arial" panose="020B0604020202020204" pitchFamily="34" charset="0"/>
              <a:buChar char="•"/>
            </a:pPr>
            <a:r>
              <a:rPr lang="en-US" sz="2600">
                <a:solidFill>
                  <a:schemeClr val="tx1">
                    <a:lumMod val="95000"/>
                    <a:lumOff val="5000"/>
                  </a:schemeClr>
                </a:solidFill>
                <a:latin typeface="Calibri" panose="020F0502020204030204" pitchFamily="34" charset="0"/>
                <a:cs typeface="Calibri" panose="020F0502020204030204" pitchFamily="34" charset="0"/>
              </a:rPr>
              <a:t>Add missing doses at the end if </a:t>
            </a:r>
          </a:p>
          <a:p>
            <a:pPr marL="796925" indent="-457200">
              <a:spcAft>
                <a:spcPts val="400"/>
              </a:spcAft>
              <a:buFont typeface="Arial" panose="020B0604020202020204" pitchFamily="34" charset="0"/>
              <a:buChar char="•"/>
            </a:pPr>
            <a:r>
              <a:rPr lang="en-US" sz="2600" u="sng">
                <a:solidFill>
                  <a:schemeClr val="tx1">
                    <a:lumMod val="95000"/>
                    <a:lumOff val="5000"/>
                  </a:schemeClr>
                </a:solidFill>
                <a:latin typeface="Calibri" panose="020F0502020204030204" pitchFamily="34" charset="0"/>
                <a:cs typeface="Calibri" panose="020F0502020204030204" pitchFamily="34" charset="0"/>
              </a:rPr>
              <a:t>&gt;</a:t>
            </a:r>
            <a:r>
              <a:rPr lang="en-US" sz="2600">
                <a:solidFill>
                  <a:schemeClr val="tx1">
                    <a:lumMod val="95000"/>
                    <a:lumOff val="5000"/>
                  </a:schemeClr>
                </a:solidFill>
                <a:latin typeface="Calibri" panose="020F0502020204030204" pitchFamily="34" charset="0"/>
                <a:cs typeface="Calibri" panose="020F0502020204030204" pitchFamily="34" charset="0"/>
              </a:rPr>
              <a:t>80% of total doses were taken during expected time</a:t>
            </a:r>
          </a:p>
          <a:p>
            <a:pPr marL="796925" indent="-457200">
              <a:spcAft>
                <a:spcPts val="400"/>
              </a:spcAft>
              <a:buFont typeface="Arial" panose="020B0604020202020204" pitchFamily="34" charset="0"/>
              <a:buChar char="•"/>
            </a:pPr>
            <a:r>
              <a:rPr lang="en-US" sz="2600">
                <a:solidFill>
                  <a:schemeClr val="tx1">
                    <a:lumMod val="95000"/>
                    <a:lumOff val="5000"/>
                  </a:schemeClr>
                </a:solidFill>
                <a:latin typeface="Calibri" panose="020F0502020204030204" pitchFamily="34" charset="0"/>
                <a:cs typeface="Calibri" panose="020F0502020204030204" pitchFamily="34" charset="0"/>
              </a:rPr>
              <a:t>regimen can be completed in 133% of expected duration</a:t>
            </a:r>
          </a:p>
          <a:p>
            <a:pPr marL="233363" indent="-233363">
              <a:spcAft>
                <a:spcPts val="400"/>
              </a:spcAft>
              <a:buFont typeface="Arial" panose="020B0604020202020204" pitchFamily="34" charset="0"/>
              <a:buChar char="•"/>
            </a:pPr>
            <a:r>
              <a:rPr lang="en-US" sz="2600">
                <a:solidFill>
                  <a:schemeClr val="tx1">
                    <a:lumMod val="95000"/>
                    <a:lumOff val="5000"/>
                  </a:schemeClr>
                </a:solidFill>
                <a:latin typeface="Calibri" panose="020F0502020204030204" pitchFamily="34" charset="0"/>
                <a:cs typeface="Calibri" panose="020F0502020204030204" pitchFamily="34" charset="0"/>
              </a:rPr>
              <a:t>If the two conditions are not satisfied, restart TPT</a:t>
            </a:r>
          </a:p>
        </p:txBody>
      </p:sp>
      <p:graphicFrame>
        <p:nvGraphicFramePr>
          <p:cNvPr id="7" name="Table 5">
            <a:extLst>
              <a:ext uri="{FF2B5EF4-FFF2-40B4-BE49-F238E27FC236}">
                <a16:creationId xmlns:a16="http://schemas.microsoft.com/office/drawing/2014/main" id="{1E2DEDCF-A9FA-33C1-1B9D-698BBDBB504C}"/>
              </a:ext>
            </a:extLst>
          </p:cNvPr>
          <p:cNvGraphicFramePr>
            <a:graphicFrameLocks noGrp="1"/>
          </p:cNvGraphicFramePr>
          <p:nvPr>
            <p:extLst>
              <p:ext uri="{D42A27DB-BD31-4B8C-83A1-F6EECF244321}">
                <p14:modId xmlns:p14="http://schemas.microsoft.com/office/powerpoint/2010/main" val="2284359517"/>
              </p:ext>
            </p:extLst>
          </p:nvPr>
        </p:nvGraphicFramePr>
        <p:xfrm>
          <a:off x="4971592" y="2091069"/>
          <a:ext cx="7014685" cy="2870930"/>
        </p:xfrm>
        <a:graphic>
          <a:graphicData uri="http://schemas.openxmlformats.org/drawingml/2006/table">
            <a:tbl>
              <a:tblPr firstRow="1" bandRow="1">
                <a:tableStyleId>{ED083AE6-46FA-4A59-8FB0-9F97EB10719F}</a:tableStyleId>
              </a:tblPr>
              <a:tblGrid>
                <a:gridCol w="1200186">
                  <a:extLst>
                    <a:ext uri="{9D8B030D-6E8A-4147-A177-3AD203B41FA5}">
                      <a16:colId xmlns:a16="http://schemas.microsoft.com/office/drawing/2014/main" val="4156091141"/>
                    </a:ext>
                  </a:extLst>
                </a:gridCol>
                <a:gridCol w="1675777">
                  <a:extLst>
                    <a:ext uri="{9D8B030D-6E8A-4147-A177-3AD203B41FA5}">
                      <a16:colId xmlns:a16="http://schemas.microsoft.com/office/drawing/2014/main" val="163783189"/>
                    </a:ext>
                  </a:extLst>
                </a:gridCol>
                <a:gridCol w="2063142">
                  <a:extLst>
                    <a:ext uri="{9D8B030D-6E8A-4147-A177-3AD203B41FA5}">
                      <a16:colId xmlns:a16="http://schemas.microsoft.com/office/drawing/2014/main" val="3767531682"/>
                    </a:ext>
                  </a:extLst>
                </a:gridCol>
                <a:gridCol w="2075580">
                  <a:extLst>
                    <a:ext uri="{9D8B030D-6E8A-4147-A177-3AD203B41FA5}">
                      <a16:colId xmlns:a16="http://schemas.microsoft.com/office/drawing/2014/main" val="3341707738"/>
                    </a:ext>
                  </a:extLst>
                </a:gridCol>
              </a:tblGrid>
              <a:tr h="544784">
                <a:tc rowSpan="2">
                  <a:txBody>
                    <a:bodyPr/>
                    <a:lstStyle/>
                    <a:p>
                      <a:r>
                        <a:rPr lang="fr-FR" sz="1800" b="1" kern="1200" err="1">
                          <a:solidFill>
                            <a:schemeClr val="tx1"/>
                          </a:solidFill>
                        </a:rPr>
                        <a:t>Regimen</a:t>
                      </a:r>
                      <a:endParaRPr lang="fr-FR" sz="1800" b="1" kern="1200">
                        <a:solidFill>
                          <a:schemeClr val="tx1"/>
                        </a:solidFill>
                        <a:latin typeface="Calibri" panose="020F0502020204030204" pitchFamily="34" charset="0"/>
                        <a:ea typeface="+mn-ea"/>
                        <a:cs typeface="Calibri" panose="020F0502020204030204" pitchFamily="34" charset="0"/>
                      </a:endParaRPr>
                    </a:p>
                  </a:txBody>
                  <a:tcPr/>
                </a:tc>
                <a:tc gridSpan="2">
                  <a:txBody>
                    <a:bodyPr/>
                    <a:lstStyle/>
                    <a:p>
                      <a:pPr algn="ctr"/>
                      <a:r>
                        <a:rPr lang="fr-FR" sz="2400" b="1" kern="1200">
                          <a:solidFill>
                            <a:schemeClr val="tx1"/>
                          </a:solidFill>
                        </a:rPr>
                        <a:t>Doses</a:t>
                      </a:r>
                      <a:endParaRPr lang="fr-FR" sz="2000" b="1" kern="1200">
                        <a:solidFill>
                          <a:schemeClr val="tx1"/>
                        </a:solidFill>
                        <a:latin typeface="Calibri" panose="020F0502020204030204" pitchFamily="34" charset="0"/>
                        <a:ea typeface="+mn-ea"/>
                        <a:cs typeface="Calibri" panose="020F0502020204030204" pitchFamily="34" charset="0"/>
                      </a:endParaRPr>
                    </a:p>
                  </a:txBody>
                  <a:tcPr/>
                </a:tc>
                <a:tc hMerge="1">
                  <a:txBody>
                    <a:bodyPr/>
                    <a:lstStyle/>
                    <a:p>
                      <a:endParaRPr lang="fr-FR"/>
                    </a:p>
                  </a:txBody>
                  <a:tcPr/>
                </a:tc>
                <a:tc rowSpan="2">
                  <a:txBody>
                    <a:bodyPr/>
                    <a:lstStyle/>
                    <a:p>
                      <a:pPr marL="174625" indent="0"/>
                      <a:r>
                        <a:rPr lang="fr-FR" sz="1800" b="1" kern="1200">
                          <a:solidFill>
                            <a:schemeClr val="tx1"/>
                          </a:solidFill>
                        </a:rPr>
                        <a:t>133% of </a:t>
                      </a:r>
                      <a:r>
                        <a:rPr lang="fr-FR" sz="1800" b="1" kern="1200" err="1">
                          <a:solidFill>
                            <a:schemeClr val="tx1"/>
                          </a:solidFill>
                        </a:rPr>
                        <a:t>expected</a:t>
                      </a:r>
                      <a:r>
                        <a:rPr lang="fr-FR" sz="1800" b="1" kern="1200">
                          <a:solidFill>
                            <a:schemeClr val="tx1"/>
                          </a:solidFill>
                        </a:rPr>
                        <a:t> duration (</a:t>
                      </a:r>
                      <a:r>
                        <a:rPr lang="fr-FR" sz="1800" b="1" kern="1200" err="1">
                          <a:solidFill>
                            <a:schemeClr val="tx1"/>
                          </a:solidFill>
                        </a:rPr>
                        <a:t>days</a:t>
                      </a:r>
                      <a:r>
                        <a:rPr lang="fr-FR" sz="1800" b="1" kern="1200">
                          <a:solidFill>
                            <a:schemeClr val="tx1"/>
                          </a:solidFill>
                        </a:rPr>
                        <a:t>)</a:t>
                      </a:r>
                      <a:endParaRPr lang="fr-FR" sz="1800" b="1" kern="120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969372294"/>
                  </a:ext>
                </a:extLst>
              </a:tr>
              <a:tr h="423721">
                <a:tc vMerge="1">
                  <a:txBody>
                    <a:bodyPr/>
                    <a:lstStyle/>
                    <a:p>
                      <a:endParaRPr lang="fr-FR"/>
                    </a:p>
                  </a:txBody>
                  <a:tcPr/>
                </a:tc>
                <a:tc>
                  <a:txBody>
                    <a:bodyPr/>
                    <a:lstStyle/>
                    <a:p>
                      <a:pPr algn="ctr"/>
                      <a:r>
                        <a:rPr lang="fr-FR" sz="1800" b="1" kern="1200" err="1">
                          <a:solidFill>
                            <a:schemeClr val="tx1"/>
                          </a:solidFill>
                        </a:rPr>
                        <a:t>Expected</a:t>
                      </a:r>
                      <a:endParaRPr lang="fr-FR" sz="1800" b="1" kern="120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a:r>
                        <a:rPr lang="fr-FR" sz="1800" b="1" kern="1200">
                          <a:solidFill>
                            <a:schemeClr val="tx1"/>
                          </a:solidFill>
                        </a:rPr>
                        <a:t>80% of </a:t>
                      </a:r>
                      <a:r>
                        <a:rPr lang="fr-FR" sz="1800" b="1" kern="1200" err="1">
                          <a:solidFill>
                            <a:schemeClr val="tx1"/>
                          </a:solidFill>
                        </a:rPr>
                        <a:t>expected</a:t>
                      </a:r>
                      <a:endParaRPr lang="fr-FR" sz="1800" b="1" kern="1200">
                        <a:solidFill>
                          <a:schemeClr val="tx1"/>
                        </a:solidFill>
                        <a:latin typeface="Calibri" panose="020F0502020204030204" pitchFamily="34" charset="0"/>
                        <a:ea typeface="+mn-ea"/>
                        <a:cs typeface="Calibri" panose="020F0502020204030204" pitchFamily="34" charset="0"/>
                      </a:endParaRPr>
                    </a:p>
                  </a:txBody>
                  <a:tcPr/>
                </a:tc>
                <a:tc vMerge="1">
                  <a:txBody>
                    <a:bodyPr/>
                    <a:lstStyle/>
                    <a:p>
                      <a:endParaRPr lang="fr-FR"/>
                    </a:p>
                  </a:txBody>
                  <a:tcPr/>
                </a:tc>
                <a:extLst>
                  <a:ext uri="{0D108BD9-81ED-4DB2-BD59-A6C34878D82A}">
                    <a16:rowId xmlns:a16="http://schemas.microsoft.com/office/drawing/2014/main" val="3601174417"/>
                  </a:ext>
                </a:extLst>
              </a:tr>
              <a:tr h="380485">
                <a:tc>
                  <a:txBody>
                    <a:bodyPr/>
                    <a:lstStyle/>
                    <a:p>
                      <a:r>
                        <a:rPr lang="fr-FR" sz="1800">
                          <a:solidFill>
                            <a:schemeClr val="tx1"/>
                          </a:solidFill>
                        </a:rPr>
                        <a:t>6H</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685800" indent="0"/>
                      <a:r>
                        <a:rPr lang="fr-FR" sz="1800">
                          <a:solidFill>
                            <a:schemeClr val="tx1"/>
                          </a:solidFill>
                        </a:rPr>
                        <a:t>182</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1089025" indent="0"/>
                      <a:r>
                        <a:rPr lang="fr-FR" sz="1800">
                          <a:solidFill>
                            <a:schemeClr val="tx1"/>
                          </a:solidFill>
                        </a:rPr>
                        <a:t>146</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511175" indent="0"/>
                      <a:r>
                        <a:rPr lang="fr-FR" sz="1800">
                          <a:solidFill>
                            <a:schemeClr val="tx1"/>
                          </a:solidFill>
                        </a:rPr>
                        <a:t>239</a:t>
                      </a:r>
                      <a:endParaRPr lang="fr-FR"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7838018"/>
                  </a:ext>
                </a:extLst>
              </a:tr>
              <a:tr h="380485">
                <a:tc>
                  <a:txBody>
                    <a:bodyPr/>
                    <a:lstStyle/>
                    <a:p>
                      <a:r>
                        <a:rPr lang="fr-FR" sz="1800">
                          <a:solidFill>
                            <a:schemeClr val="tx1"/>
                          </a:solidFill>
                        </a:rPr>
                        <a:t>4R</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685800" indent="0"/>
                      <a:r>
                        <a:rPr lang="fr-FR" sz="1800">
                          <a:solidFill>
                            <a:schemeClr val="tx1"/>
                          </a:solidFill>
                        </a:rPr>
                        <a:t>120</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1089025" indent="0"/>
                      <a:r>
                        <a:rPr lang="fr-FR" sz="1800">
                          <a:solidFill>
                            <a:schemeClr val="tx1"/>
                          </a:solidFill>
                        </a:rPr>
                        <a:t>96</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511175" indent="0"/>
                      <a:r>
                        <a:rPr lang="fr-FR" sz="1800">
                          <a:solidFill>
                            <a:schemeClr val="tx1"/>
                          </a:solidFill>
                        </a:rPr>
                        <a:t>160</a:t>
                      </a:r>
                      <a:endParaRPr lang="fr-FR"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15006479"/>
                  </a:ext>
                </a:extLst>
              </a:tr>
              <a:tr h="380485">
                <a:tc>
                  <a:txBody>
                    <a:bodyPr/>
                    <a:lstStyle/>
                    <a:p>
                      <a:r>
                        <a:rPr lang="fr-FR" sz="1800">
                          <a:solidFill>
                            <a:schemeClr val="tx1"/>
                          </a:solidFill>
                        </a:rPr>
                        <a:t>3HR</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685800" indent="0"/>
                      <a:r>
                        <a:rPr lang="fr-FR" sz="1800">
                          <a:solidFill>
                            <a:schemeClr val="tx1"/>
                          </a:solidFill>
                        </a:rPr>
                        <a:t>84</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1089025" indent="0"/>
                      <a:r>
                        <a:rPr lang="fr-FR" sz="1800">
                          <a:solidFill>
                            <a:schemeClr val="tx1"/>
                          </a:solidFill>
                        </a:rPr>
                        <a:t>68</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511175" indent="0"/>
                      <a:r>
                        <a:rPr lang="fr-FR" sz="1800">
                          <a:solidFill>
                            <a:schemeClr val="tx1"/>
                          </a:solidFill>
                        </a:rPr>
                        <a:t>120</a:t>
                      </a:r>
                      <a:endParaRPr lang="fr-FR"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60665170"/>
                  </a:ext>
                </a:extLst>
              </a:tr>
              <a:tr h="380485">
                <a:tc>
                  <a:txBody>
                    <a:bodyPr/>
                    <a:lstStyle/>
                    <a:p>
                      <a:r>
                        <a:rPr lang="fr-FR" sz="1800">
                          <a:solidFill>
                            <a:schemeClr val="tx1"/>
                          </a:solidFill>
                        </a:rPr>
                        <a:t>3HP</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685800" indent="0"/>
                      <a:r>
                        <a:rPr lang="fr-FR" sz="1800">
                          <a:solidFill>
                            <a:schemeClr val="tx1"/>
                          </a:solidFill>
                        </a:rPr>
                        <a:t>12</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1089025" indent="0"/>
                      <a:r>
                        <a:rPr lang="fr-FR" sz="1800">
                          <a:solidFill>
                            <a:schemeClr val="tx1"/>
                          </a:solidFill>
                        </a:rPr>
                        <a:t>10</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511175" indent="0"/>
                      <a:r>
                        <a:rPr lang="fr-FR" sz="1800">
                          <a:solidFill>
                            <a:schemeClr val="tx1"/>
                          </a:solidFill>
                        </a:rPr>
                        <a:t>120</a:t>
                      </a:r>
                      <a:endParaRPr lang="fr-FR"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19777385"/>
                  </a:ext>
                </a:extLst>
              </a:tr>
              <a:tr h="380485">
                <a:tc>
                  <a:txBody>
                    <a:bodyPr/>
                    <a:lstStyle/>
                    <a:p>
                      <a:r>
                        <a:rPr lang="fr-FR" sz="1800">
                          <a:solidFill>
                            <a:schemeClr val="tx1"/>
                          </a:solidFill>
                        </a:rPr>
                        <a:t>1HP</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685800" indent="0"/>
                      <a:r>
                        <a:rPr lang="fr-FR" sz="1800">
                          <a:solidFill>
                            <a:schemeClr val="tx1"/>
                          </a:solidFill>
                        </a:rPr>
                        <a:t>28</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1089025" indent="0"/>
                      <a:r>
                        <a:rPr lang="fr-FR" sz="1800">
                          <a:solidFill>
                            <a:schemeClr val="tx1"/>
                          </a:solidFill>
                        </a:rPr>
                        <a:t>23</a:t>
                      </a:r>
                      <a:endParaRPr lang="fr-FR" sz="1800">
                        <a:solidFill>
                          <a:schemeClr val="tx1"/>
                        </a:solidFill>
                        <a:latin typeface="Calibri" panose="020F0502020204030204" pitchFamily="34" charset="0"/>
                        <a:cs typeface="Calibri" panose="020F0502020204030204" pitchFamily="34" charset="0"/>
                      </a:endParaRPr>
                    </a:p>
                  </a:txBody>
                  <a:tcPr/>
                </a:tc>
                <a:tc>
                  <a:txBody>
                    <a:bodyPr/>
                    <a:lstStyle/>
                    <a:p>
                      <a:pPr marL="511175" indent="0"/>
                      <a:r>
                        <a:rPr lang="fr-FR" sz="1800">
                          <a:solidFill>
                            <a:schemeClr val="tx1"/>
                          </a:solidFill>
                        </a:rPr>
                        <a:t>37</a:t>
                      </a:r>
                      <a:endParaRPr lang="fr-FR" sz="180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9074231"/>
                  </a:ext>
                </a:extLst>
              </a:tr>
            </a:tbl>
          </a:graphicData>
        </a:graphic>
      </p:graphicFrame>
      <p:sp>
        <p:nvSpPr>
          <p:cNvPr id="6" name="TextBox 5">
            <a:extLst>
              <a:ext uri="{FF2B5EF4-FFF2-40B4-BE49-F238E27FC236}">
                <a16:creationId xmlns:a16="http://schemas.microsoft.com/office/drawing/2014/main" id="{BD62327D-F809-79C0-95E5-9669698C9F0A}"/>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(6)</a:t>
            </a:r>
            <a:r>
              <a:rPr lang="en-US" sz="3200" b="0" i="0">
                <a:solidFill>
                  <a:srgbClr val="FFFFFF"/>
                </a:solidFill>
                <a:effectLst/>
                <a:latin typeface="Calibri"/>
                <a:cs typeface="Calibri"/>
              </a:rPr>
              <a:t>​</a:t>
            </a:r>
            <a:endParaRPr lang="en-US" sz="3200">
              <a:latin typeface="Calibri"/>
              <a:cs typeface="Calibri"/>
            </a:endParaRPr>
          </a:p>
        </p:txBody>
      </p:sp>
    </p:spTree>
    <p:extLst>
      <p:ext uri="{BB962C8B-B14F-4D97-AF65-F5344CB8AC3E}">
        <p14:creationId xmlns:p14="http://schemas.microsoft.com/office/powerpoint/2010/main" val="387778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2</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63A2138D-F561-7D2D-9B64-64D696552461}"/>
              </a:ext>
            </a:extLst>
          </p:cNvPr>
          <p:cNvSpPr txBox="1"/>
          <p:nvPr/>
        </p:nvSpPr>
        <p:spPr>
          <a:xfrm>
            <a:off x="8500218" y="1022066"/>
            <a:ext cx="915635" cy="523220"/>
          </a:xfrm>
          <a:prstGeom prst="rect">
            <a:avLst/>
          </a:prstGeom>
          <a:noFill/>
        </p:spPr>
        <p:txBody>
          <a:bodyPr wrap="none" rtlCol="0">
            <a:spAutoFit/>
          </a:bodyPr>
          <a:lstStyle/>
          <a:p>
            <a:r>
              <a:rPr lang="en-US" sz="2800" b="1">
                <a:latin typeface="Calibri" panose="020F0502020204030204" pitchFamily="34" charset="0"/>
                <a:cs typeface="Calibri" panose="020F0502020204030204" pitchFamily="34" charset="0"/>
              </a:rPr>
              <a:t>2020</a:t>
            </a:r>
          </a:p>
        </p:txBody>
      </p:sp>
      <p:pic>
        <p:nvPicPr>
          <p:cNvPr id="6" name="Picture 5" descr="Qr code&#10;&#10;Description automatically generated">
            <a:extLst>
              <a:ext uri="{FF2B5EF4-FFF2-40B4-BE49-F238E27FC236}">
                <a16:creationId xmlns:a16="http://schemas.microsoft.com/office/drawing/2014/main" id="{581AAF67-C371-AECD-5EB9-B91F16520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240" y="0"/>
            <a:ext cx="1613759" cy="1613759"/>
          </a:xfrm>
          <a:prstGeom prst="rect">
            <a:avLst/>
          </a:prstGeom>
        </p:spPr>
      </p:pic>
      <p:sp>
        <p:nvSpPr>
          <p:cNvPr id="7" name="Rectangle 6">
            <a:extLst>
              <a:ext uri="{FF2B5EF4-FFF2-40B4-BE49-F238E27FC236}">
                <a16:creationId xmlns:a16="http://schemas.microsoft.com/office/drawing/2014/main" id="{FB6552B0-6F9A-018E-59BC-675901433377}"/>
              </a:ext>
            </a:extLst>
          </p:cNvPr>
          <p:cNvSpPr/>
          <p:nvPr/>
        </p:nvSpPr>
        <p:spPr>
          <a:xfrm>
            <a:off x="119336" y="1157228"/>
            <a:ext cx="7056784" cy="4694234"/>
          </a:xfrm>
          <a:prstGeom prst="rect">
            <a:avLst/>
          </a:prstGeom>
        </p:spPr>
        <p:txBody>
          <a:bodyPr wrap="square">
            <a:spAutoFit/>
          </a:bodyPr>
          <a:lstStyle/>
          <a:p>
            <a:pPr algn="just"/>
            <a:r>
              <a:rPr lang="en-US" sz="3200">
                <a:solidFill>
                  <a:srgbClr val="000000">
                    <a:lumMod val="95000"/>
                    <a:lumOff val="5000"/>
                  </a:srgbClr>
                </a:solidFill>
                <a:latin typeface="Calibri" panose="020F0502020204030204" pitchFamily="34" charset="0"/>
                <a:cs typeface="Calibri" panose="020F0502020204030204" pitchFamily="34" charset="0"/>
              </a:rPr>
              <a:t>18 recommendations on 4 critical steps of the TB preventive care pathway:</a:t>
            </a:r>
          </a:p>
          <a:p>
            <a:pPr marL="981075" indent="-514350" algn="just">
              <a:lnSpc>
                <a:spcPct val="150000"/>
              </a:lnSpc>
              <a:buFont typeface="+mj-lt"/>
              <a:buAutoNum type="arabicPeriod"/>
            </a:pPr>
            <a:r>
              <a:rPr lang="en-GB" sz="3200" kern="0">
                <a:latin typeface="Calibri" panose="020F0502020204030204" pitchFamily="34" charset="0"/>
                <a:cs typeface="Calibri" panose="020F0502020204030204" pitchFamily="34" charset="0"/>
              </a:rPr>
              <a:t>Identify people at risk </a:t>
            </a:r>
          </a:p>
          <a:p>
            <a:pPr marL="981075" indent="-514350" algn="just">
              <a:lnSpc>
                <a:spcPct val="150000"/>
              </a:lnSpc>
              <a:buFont typeface="+mj-lt"/>
              <a:buAutoNum type="arabicPeriod"/>
            </a:pPr>
            <a:r>
              <a:rPr lang="en-GB" sz="3200" kern="0">
                <a:latin typeface="Calibri" panose="020F0502020204030204" pitchFamily="34" charset="0"/>
                <a:cs typeface="Calibri" panose="020F0502020204030204" pitchFamily="34" charset="0"/>
              </a:rPr>
              <a:t>Rule out TB disease</a:t>
            </a:r>
          </a:p>
          <a:p>
            <a:pPr marL="981075" indent="-514350" algn="just">
              <a:lnSpc>
                <a:spcPct val="150000"/>
              </a:lnSpc>
              <a:buFont typeface="+mj-lt"/>
              <a:buAutoNum type="arabicPeriod"/>
            </a:pPr>
            <a:r>
              <a:rPr lang="en-GB" sz="3200" kern="0">
                <a:latin typeface="Calibri" panose="020F0502020204030204" pitchFamily="34" charset="0"/>
                <a:cs typeface="Calibri" panose="020F0502020204030204" pitchFamily="34" charset="0"/>
              </a:rPr>
              <a:t>Test for TB infection</a:t>
            </a:r>
          </a:p>
          <a:p>
            <a:pPr marL="981075" indent="-514350" algn="just">
              <a:lnSpc>
                <a:spcPct val="150000"/>
              </a:lnSpc>
              <a:buFont typeface="+mj-lt"/>
              <a:buAutoNum type="arabicPeriod"/>
            </a:pPr>
            <a:r>
              <a:rPr lang="en-GB" sz="3200" kern="0">
                <a:latin typeface="Calibri" panose="020F0502020204030204" pitchFamily="34" charset="0"/>
                <a:cs typeface="Calibri" panose="020F0502020204030204" pitchFamily="34" charset="0"/>
              </a:rPr>
              <a:t>Options for TPT regimens</a:t>
            </a:r>
          </a:p>
          <a:p>
            <a:pPr marL="466725" algn="just">
              <a:lnSpc>
                <a:spcPct val="150000"/>
              </a:lnSpc>
            </a:pPr>
            <a:r>
              <a:rPr lang="en-US" sz="3200" kern="0">
                <a:latin typeface="Calibri" panose="020F0502020204030204" pitchFamily="34" charset="0"/>
                <a:cs typeface="Calibri" panose="020F0502020204030204" pitchFamily="34" charset="0"/>
              </a:rPr>
              <a:t>(Research gaps)</a:t>
            </a:r>
            <a:endParaRPr lang="en-GB" sz="3200" kern="0">
              <a:latin typeface="Calibri" panose="020F0502020204030204" pitchFamily="34" charset="0"/>
              <a:cs typeface="Calibri" panose="020F0502020204030204" pitchFamily="34" charset="0"/>
            </a:endParaRPr>
          </a:p>
        </p:txBody>
      </p:sp>
      <p:sp>
        <p:nvSpPr>
          <p:cNvPr id="9" name="Title 20">
            <a:extLst>
              <a:ext uri="{FF2B5EF4-FFF2-40B4-BE49-F238E27FC236}">
                <a16:creationId xmlns:a16="http://schemas.microsoft.com/office/drawing/2014/main" id="{8E034D9C-EDF6-9A91-1F11-D12C6CF6EEAD}"/>
              </a:ext>
            </a:extLst>
          </p:cNvPr>
          <p:cNvSpPr txBox="1">
            <a:spLocks/>
          </p:cNvSpPr>
          <p:nvPr/>
        </p:nvSpPr>
        <p:spPr>
          <a:xfrm>
            <a:off x="119336" y="279130"/>
            <a:ext cx="7262298" cy="47163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a:solidFill>
                  <a:schemeClr val="bg1"/>
                </a:solidFill>
                <a:latin typeface="Century Gothic" panose="020B0502020202020204" pitchFamily="34" charset="0"/>
              </a:rPr>
              <a:t>Overview of guidelines</a:t>
            </a:r>
          </a:p>
        </p:txBody>
      </p:sp>
      <p:pic>
        <p:nvPicPr>
          <p:cNvPr id="8" name="Picture 7" descr="A blue and white background with text&#10;&#10;Description automatically generated">
            <a:extLst>
              <a:ext uri="{FF2B5EF4-FFF2-40B4-BE49-F238E27FC236}">
                <a16:creationId xmlns:a16="http://schemas.microsoft.com/office/drawing/2014/main" id="{4B144C0F-DBEA-457E-4B04-4A05FF952794}"/>
              </a:ext>
            </a:extLst>
          </p:cNvPr>
          <p:cNvPicPr>
            <a:picLocks noChangeAspect="1"/>
          </p:cNvPicPr>
          <p:nvPr/>
        </p:nvPicPr>
        <p:blipFill>
          <a:blip r:embed="rId3"/>
          <a:stretch>
            <a:fillRect/>
          </a:stretch>
        </p:blipFill>
        <p:spPr>
          <a:xfrm>
            <a:off x="7382329" y="1516962"/>
            <a:ext cx="3151414" cy="4459076"/>
          </a:xfrm>
          <a:prstGeom prst="rect">
            <a:avLst/>
          </a:prstGeom>
        </p:spPr>
      </p:pic>
      <p:sp>
        <p:nvSpPr>
          <p:cNvPr id="5" name="TextBox 4">
            <a:extLst>
              <a:ext uri="{FF2B5EF4-FFF2-40B4-BE49-F238E27FC236}">
                <a16:creationId xmlns:a16="http://schemas.microsoft.com/office/drawing/2014/main" id="{EB21E838-3B3F-16A5-C66B-F605286D5C0A}"/>
              </a:ext>
            </a:extLst>
          </p:cNvPr>
          <p:cNvSpPr txBox="1"/>
          <p:nvPr/>
        </p:nvSpPr>
        <p:spPr>
          <a:xfrm>
            <a:off x="7432713" y="607396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https://extranet.who.int/tbknowledge</a:t>
            </a:r>
            <a:r>
              <a:rPr lang="en-US"/>
              <a:t>/node/2</a:t>
            </a:r>
          </a:p>
        </p:txBody>
      </p:sp>
    </p:spTree>
    <p:extLst>
      <p:ext uri="{BB962C8B-B14F-4D97-AF65-F5344CB8AC3E}">
        <p14:creationId xmlns:p14="http://schemas.microsoft.com/office/powerpoint/2010/main" val="803595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20</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extBox 3">
            <a:extLst>
              <a:ext uri="{FF2B5EF4-FFF2-40B4-BE49-F238E27FC236}">
                <a16:creationId xmlns:a16="http://schemas.microsoft.com/office/drawing/2014/main" id="{BEA74504-7977-63BB-73A2-9E1801C6E185}"/>
              </a:ext>
            </a:extLst>
          </p:cNvPr>
          <p:cNvSpPr txBox="1"/>
          <p:nvPr/>
        </p:nvSpPr>
        <p:spPr>
          <a:xfrm>
            <a:off x="282248" y="764406"/>
            <a:ext cx="10864172" cy="523220"/>
          </a:xfrm>
          <a:prstGeom prst="rect">
            <a:avLst/>
          </a:prstGeom>
          <a:noFill/>
        </p:spPr>
        <p:txBody>
          <a:bodyPr wrap="square" lIns="91440" tIns="45720" rIns="91440" bIns="45720" anchor="t">
            <a:spAutoFit/>
          </a:bodyPr>
          <a:lstStyle/>
          <a:p>
            <a:r>
              <a:rPr lang="en-GB" sz="2800" b="1">
                <a:solidFill>
                  <a:srgbClr val="FF0000"/>
                </a:solidFill>
                <a:latin typeface="Calibri"/>
                <a:cs typeface="Calibri"/>
              </a:rPr>
              <a:t>Which elements to record for the monitoring of TPT activities?</a:t>
            </a:r>
            <a:endParaRPr lang="en-US">
              <a:cs typeface="Arial"/>
            </a:endParaRPr>
          </a:p>
        </p:txBody>
      </p:sp>
      <p:sp>
        <p:nvSpPr>
          <p:cNvPr id="8" name="TextBox 7">
            <a:extLst>
              <a:ext uri="{FF2B5EF4-FFF2-40B4-BE49-F238E27FC236}">
                <a16:creationId xmlns:a16="http://schemas.microsoft.com/office/drawing/2014/main" id="{9F104FD4-BFC4-D084-875E-43DC522AE971}"/>
              </a:ext>
            </a:extLst>
          </p:cNvPr>
          <p:cNvSpPr txBox="1"/>
          <p:nvPr/>
        </p:nvSpPr>
        <p:spPr>
          <a:xfrm>
            <a:off x="282248" y="1287626"/>
            <a:ext cx="11559207" cy="4549835"/>
          </a:xfrm>
          <a:prstGeom prst="rect">
            <a:avLst/>
          </a:prstGeom>
          <a:noFill/>
        </p:spPr>
        <p:txBody>
          <a:bodyPr wrap="square" lIns="91440" tIns="45720" rIns="91440" bIns="45720" anchor="t">
            <a:spAutoFit/>
          </a:bodyPr>
          <a:lstStyle/>
          <a:p>
            <a:pPr marL="514350" indent="-514350">
              <a:lnSpc>
                <a:spcPct val="150000"/>
              </a:lnSpc>
              <a:spcBef>
                <a:spcPct val="0"/>
              </a:spcBef>
              <a:buFont typeface="+mj-lt"/>
              <a:buAutoNum type="arabicPeriod"/>
              <a:defRPr/>
            </a:pPr>
            <a:r>
              <a:rPr lang="en-US" sz="2800">
                <a:latin typeface="Calibri"/>
                <a:cs typeface="Calibri"/>
              </a:rPr>
              <a:t>How many people are at risk and could benefit from TPT ?</a:t>
            </a:r>
            <a:endParaRPr lang="en-US" sz="2000">
              <a:latin typeface="Calibri"/>
              <a:cs typeface="Calibri"/>
            </a:endParaRPr>
          </a:p>
          <a:p>
            <a:pPr marL="514350" indent="-514350">
              <a:lnSpc>
                <a:spcPct val="150000"/>
              </a:lnSpc>
              <a:spcBef>
                <a:spcPct val="0"/>
              </a:spcBef>
              <a:buFont typeface="+mj-lt"/>
              <a:buAutoNum type="arabicPeriod"/>
              <a:defRPr/>
            </a:pPr>
            <a:r>
              <a:rPr lang="en-US" sz="2800">
                <a:latin typeface="Calibri" panose="020F0502020204030204" pitchFamily="34" charset="0"/>
                <a:cs typeface="Calibri" panose="020F0502020204030204" pitchFamily="34" charset="0"/>
              </a:rPr>
              <a:t>How many of those at risk were evaluated for TB disease or infection ?</a:t>
            </a:r>
          </a:p>
          <a:p>
            <a:pPr marL="514350" indent="-514350">
              <a:lnSpc>
                <a:spcPct val="150000"/>
              </a:lnSpc>
              <a:spcBef>
                <a:spcPct val="0"/>
              </a:spcBef>
              <a:buFont typeface="+mj-lt"/>
              <a:buAutoNum type="arabicPeriod"/>
              <a:defRPr/>
            </a:pPr>
            <a:r>
              <a:rPr lang="en-US" sz="2800">
                <a:latin typeface="Calibri" panose="020F0502020204030204" pitchFamily="34" charset="0"/>
                <a:cs typeface="Calibri" panose="020F0502020204030204" pitchFamily="34" charset="0"/>
              </a:rPr>
              <a:t>How many of those eligible for TPT initiated treatment ?</a:t>
            </a:r>
          </a:p>
          <a:p>
            <a:pPr marL="514350" indent="-514350">
              <a:lnSpc>
                <a:spcPct val="150000"/>
              </a:lnSpc>
              <a:spcBef>
                <a:spcPct val="0"/>
              </a:spcBef>
              <a:buFont typeface="+mj-lt"/>
              <a:buAutoNum type="arabicPeriod"/>
              <a:defRPr/>
            </a:pPr>
            <a:r>
              <a:rPr lang="en-US" sz="2800">
                <a:latin typeface="Calibri" panose="020F0502020204030204" pitchFamily="34" charset="0"/>
                <a:cs typeface="Calibri" panose="020F0502020204030204" pitchFamily="34" charset="0"/>
              </a:rPr>
              <a:t>For those eligible who did not initiate TPT what were the main reasons ?</a:t>
            </a:r>
            <a:endParaRPr lang="en-US" sz="2800">
              <a:solidFill>
                <a:srgbClr val="000000"/>
              </a:solidFill>
              <a:latin typeface="Calibri" panose="020F0502020204030204" pitchFamily="34" charset="0"/>
              <a:cs typeface="Calibri" panose="020F0502020204030204" pitchFamily="34" charset="0"/>
            </a:endParaRPr>
          </a:p>
          <a:p>
            <a:pPr marL="514350" indent="-514350">
              <a:lnSpc>
                <a:spcPct val="150000"/>
              </a:lnSpc>
              <a:spcBef>
                <a:spcPct val="0"/>
              </a:spcBef>
              <a:buFont typeface="+mj-lt"/>
              <a:buAutoNum type="arabicPeriod"/>
              <a:defRPr/>
            </a:pPr>
            <a:r>
              <a:rPr lang="en-US" sz="2800">
                <a:latin typeface="Calibri" panose="020F0502020204030204" pitchFamily="34" charset="0"/>
                <a:cs typeface="Calibri" panose="020F0502020204030204" pitchFamily="34" charset="0"/>
              </a:rPr>
              <a:t>How many of those initiating TPT completed it ?</a:t>
            </a:r>
          </a:p>
          <a:p>
            <a:pPr marL="514350" indent="-514350">
              <a:lnSpc>
                <a:spcPct val="150000"/>
              </a:lnSpc>
              <a:spcBef>
                <a:spcPct val="0"/>
              </a:spcBef>
              <a:buFont typeface="+mj-lt"/>
              <a:buAutoNum type="arabicPeriod"/>
              <a:defRPr/>
            </a:pPr>
            <a:r>
              <a:rPr lang="en-US" sz="2800">
                <a:latin typeface="Calibri" panose="020F0502020204030204" pitchFamily="34" charset="0"/>
                <a:cs typeface="Calibri" panose="020F0502020204030204" pitchFamily="34" charset="0"/>
              </a:rPr>
              <a:t>For those who did not complete TPT what were the main reasons (e.g., adverse drug reaction monitoring and management) ?</a:t>
            </a:r>
            <a:endParaRPr lang="en-US" sz="2400">
              <a:solidFill>
                <a:srgbClr val="0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7CDB045-E929-BF0D-9FEC-53D966C8856D}"/>
              </a:ext>
            </a:extLst>
          </p:cNvPr>
          <p:cNvSpPr txBox="1"/>
          <p:nvPr/>
        </p:nvSpPr>
        <p:spPr>
          <a:xfrm>
            <a:off x="274531" y="216572"/>
            <a:ext cx="8046710" cy="584775"/>
          </a:xfrm>
          <a:prstGeom prst="rect">
            <a:avLst/>
          </a:prstGeom>
          <a:noFill/>
        </p:spPr>
        <p:txBody>
          <a:bodyPr wrap="square" lIns="91440" tIns="45720" rIns="91440" bIns="45720" anchor="t">
            <a:spAutoFit/>
          </a:bodyPr>
          <a:lstStyle/>
          <a:p>
            <a:r>
              <a:rPr lang="en-US" sz="3200" b="1" u="none" strike="noStrike">
                <a:solidFill>
                  <a:srgbClr val="FFFFFF"/>
                </a:solidFill>
                <a:effectLst/>
                <a:latin typeface="Calibri"/>
                <a:cs typeface="Calibri"/>
              </a:rPr>
              <a:t>Operational handbook</a:t>
            </a:r>
            <a:r>
              <a:rPr lang="en-US" sz="3200" b="1">
                <a:solidFill>
                  <a:srgbClr val="FFFFFF"/>
                </a:solidFill>
                <a:latin typeface="Calibri"/>
                <a:cs typeface="Calibri"/>
              </a:rPr>
              <a:t> </a:t>
            </a:r>
            <a:r>
              <a:rPr lang="en-US" sz="3200" b="1" i="0" u="none" strike="noStrike">
                <a:solidFill>
                  <a:srgbClr val="FFFFFF"/>
                </a:solidFill>
                <a:effectLst/>
                <a:latin typeface="Calibri"/>
                <a:cs typeface="Calibri"/>
              </a:rPr>
              <a:t>(7)</a:t>
            </a:r>
            <a:r>
              <a:rPr lang="en-US" sz="3200" b="0" i="0">
                <a:solidFill>
                  <a:srgbClr val="FFFFFF"/>
                </a:solidFill>
                <a:effectLst/>
                <a:latin typeface="Calibri"/>
                <a:cs typeface="Calibri"/>
              </a:rPr>
              <a:t>​</a:t>
            </a:r>
            <a:endParaRPr lang="en-US" sz="3200">
              <a:latin typeface="Calibri"/>
              <a:cs typeface="Calibri"/>
            </a:endParaRPr>
          </a:p>
        </p:txBody>
      </p:sp>
    </p:spTree>
    <p:extLst>
      <p:ext uri="{BB962C8B-B14F-4D97-AF65-F5344CB8AC3E}">
        <p14:creationId xmlns:p14="http://schemas.microsoft.com/office/powerpoint/2010/main" val="127010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401F10-F05D-A9F8-8ECD-F2E3772ADC73}"/>
              </a:ext>
            </a:extLst>
          </p:cNvPr>
          <p:cNvPicPr>
            <a:picLocks noChangeAspect="1"/>
          </p:cNvPicPr>
          <p:nvPr/>
        </p:nvPicPr>
        <p:blipFill rotWithShape="1">
          <a:blip r:embed="rId3"/>
          <a:srcRect l="247" t="9976" r="-247" b="-1"/>
          <a:stretch/>
        </p:blipFill>
        <p:spPr>
          <a:xfrm>
            <a:off x="0" y="0"/>
            <a:ext cx="12224798" cy="6221186"/>
          </a:xfrm>
          <a:prstGeom prst="rect">
            <a:avLst/>
          </a:prstGeom>
        </p:spPr>
      </p:pic>
      <p:sp>
        <p:nvSpPr>
          <p:cNvPr id="6" name="Rectangle 5">
            <a:extLst>
              <a:ext uri="{FF2B5EF4-FFF2-40B4-BE49-F238E27FC236}">
                <a16:creationId xmlns:a16="http://schemas.microsoft.com/office/drawing/2014/main" id="{D1D504FD-6580-48BF-B994-3D85FE875D49}"/>
              </a:ext>
            </a:extLst>
          </p:cNvPr>
          <p:cNvSpPr/>
          <p:nvPr/>
        </p:nvSpPr>
        <p:spPr>
          <a:xfrm>
            <a:off x="4243135" y="6039143"/>
            <a:ext cx="7997510" cy="584775"/>
          </a:xfrm>
          <a:prstGeom prst="rect">
            <a:avLst/>
          </a:prstGeom>
        </p:spPr>
        <p:txBody>
          <a:bodyPr wrap="none">
            <a:spAutoFit/>
          </a:bodyPr>
          <a:lstStyle/>
          <a:p>
            <a:r>
              <a:rPr lang="en-US" sz="3200">
                <a:hlinkClick r:id="rId4"/>
              </a:rPr>
              <a:t>https://www.who.int/activities/preventing-tb/</a:t>
            </a:r>
            <a:endParaRPr lang="en-US" sz="3200"/>
          </a:p>
        </p:txBody>
      </p:sp>
      <p:pic>
        <p:nvPicPr>
          <p:cNvPr id="2" name="Picture 1">
            <a:extLst>
              <a:ext uri="{FF2B5EF4-FFF2-40B4-BE49-F238E27FC236}">
                <a16:creationId xmlns:a16="http://schemas.microsoft.com/office/drawing/2014/main" id="{AA51F78B-9712-4EDD-8BC7-75C918542E7D}"/>
              </a:ext>
            </a:extLst>
          </p:cNvPr>
          <p:cNvPicPr>
            <a:picLocks noChangeAspect="1"/>
          </p:cNvPicPr>
          <p:nvPr/>
        </p:nvPicPr>
        <p:blipFill>
          <a:blip r:embed="rId5"/>
          <a:stretch>
            <a:fillRect/>
          </a:stretch>
        </p:blipFill>
        <p:spPr>
          <a:xfrm>
            <a:off x="111370" y="3068960"/>
            <a:ext cx="1876425" cy="3648075"/>
          </a:xfrm>
          <a:prstGeom prst="rect">
            <a:avLst/>
          </a:prstGeom>
        </p:spPr>
      </p:pic>
      <p:pic>
        <p:nvPicPr>
          <p:cNvPr id="4" name="Picture 3">
            <a:extLst>
              <a:ext uri="{FF2B5EF4-FFF2-40B4-BE49-F238E27FC236}">
                <a16:creationId xmlns:a16="http://schemas.microsoft.com/office/drawing/2014/main" id="{6A8F019A-E3E6-46DB-B89C-55E6FE659485}"/>
              </a:ext>
            </a:extLst>
          </p:cNvPr>
          <p:cNvPicPr>
            <a:picLocks noChangeAspect="1"/>
          </p:cNvPicPr>
          <p:nvPr/>
        </p:nvPicPr>
        <p:blipFill rotWithShape="1">
          <a:blip r:embed="rId6">
            <a:extLst>
              <a:ext uri="{28A0092B-C50C-407E-A947-70E740481C1C}">
                <a14:useLocalDpi xmlns:a14="http://schemas.microsoft.com/office/drawing/2010/main" val="0"/>
              </a:ext>
            </a:extLst>
          </a:blip>
          <a:srcRect l="10080" t="10495" r="9280" b="8866"/>
          <a:stretch/>
        </p:blipFill>
        <p:spPr>
          <a:xfrm>
            <a:off x="2099165" y="4684435"/>
            <a:ext cx="2032600" cy="2032600"/>
          </a:xfrm>
          <a:prstGeom prst="rect">
            <a:avLst/>
          </a:prstGeom>
        </p:spPr>
      </p:pic>
    </p:spTree>
    <p:extLst>
      <p:ext uri="{BB962C8B-B14F-4D97-AF65-F5344CB8AC3E}">
        <p14:creationId xmlns:p14="http://schemas.microsoft.com/office/powerpoint/2010/main" val="3549581543"/>
      </p:ext>
    </p:extLst>
  </p:cSld>
  <p:clrMapOvr>
    <a:masterClrMapping/>
  </p:clrMapOvr>
  <mc:AlternateContent xmlns:mc="http://schemas.openxmlformats.org/markup-compatibility/2006" xmlns:p14="http://schemas.microsoft.com/office/powerpoint/2010/main">
    <mc:Choice Requires="p14">
      <p:transition spd="med" p14:dur="700" advTm="29191">
        <p:fade/>
      </p:transition>
    </mc:Choice>
    <mc:Fallback xmlns="">
      <p:transition spd="med" advTm="2919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22</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7" name="TextBox 6">
            <a:extLst>
              <a:ext uri="{FF2B5EF4-FFF2-40B4-BE49-F238E27FC236}">
                <a16:creationId xmlns:a16="http://schemas.microsoft.com/office/drawing/2014/main" id="{96642607-0B58-A506-5847-B5ACEA22D135}"/>
              </a:ext>
            </a:extLst>
          </p:cNvPr>
          <p:cNvSpPr txBox="1"/>
          <p:nvPr/>
        </p:nvSpPr>
        <p:spPr>
          <a:xfrm>
            <a:off x="149289" y="216545"/>
            <a:ext cx="7063273" cy="584775"/>
          </a:xfrm>
          <a:prstGeom prst="rect">
            <a:avLst/>
          </a:prstGeom>
          <a:noFill/>
        </p:spPr>
        <p:txBody>
          <a:bodyPr wrap="square" lIns="91440" tIns="45720" rIns="91440" bIns="45720" anchor="t">
            <a:spAutoFit/>
          </a:bodyPr>
          <a:lstStyle/>
          <a:p>
            <a:r>
              <a:rPr lang="en-US" sz="3200" b="1" i="0">
                <a:solidFill>
                  <a:srgbClr val="FFFFFF"/>
                </a:solidFill>
                <a:effectLst/>
                <a:latin typeface="Calibri"/>
                <a:ea typeface="Calibri"/>
                <a:cs typeface="Calibri"/>
              </a:rPr>
              <a:t>Main messages</a:t>
            </a:r>
            <a:endParaRPr lang="en-US" sz="3200">
              <a:latin typeface="Calibri"/>
              <a:ea typeface="Calibri"/>
              <a:cs typeface="Calibri"/>
            </a:endParaRPr>
          </a:p>
        </p:txBody>
      </p:sp>
      <p:sp>
        <p:nvSpPr>
          <p:cNvPr id="8" name="Content Placeholder 4">
            <a:extLst>
              <a:ext uri="{FF2B5EF4-FFF2-40B4-BE49-F238E27FC236}">
                <a16:creationId xmlns:a16="http://schemas.microsoft.com/office/drawing/2014/main" id="{C4A5FC73-9258-BD2C-1731-7665B7747A1A}"/>
              </a:ext>
            </a:extLst>
          </p:cNvPr>
          <p:cNvSpPr txBox="1">
            <a:spLocks/>
          </p:cNvSpPr>
          <p:nvPr/>
        </p:nvSpPr>
        <p:spPr bwMode="auto">
          <a:xfrm>
            <a:off x="163285" y="931636"/>
            <a:ext cx="11821886" cy="5206482"/>
          </a:xfrm>
          <a:prstGeom prst="rect">
            <a:avLst/>
          </a:prstGeom>
          <a:noFill/>
          <a:ln w="38100">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Char char="•"/>
            </a:pPr>
            <a:r>
              <a:rPr lang="en-GB" sz="2800">
                <a:solidFill>
                  <a:schemeClr val="tx1">
                    <a:lumMod val="95000"/>
                    <a:lumOff val="5000"/>
                  </a:schemeClr>
                </a:solidFill>
                <a:latin typeface="Calibri" panose="020F0502020204030204" pitchFamily="34" charset="0"/>
                <a:ea typeface="Calibri"/>
                <a:cs typeface="Calibri" panose="020F0502020204030204" pitchFamily="34" charset="0"/>
              </a:rPr>
              <a:t>TPT is effective and safe. There is no evidence that it favours the emergence of drug resistance </a:t>
            </a:r>
          </a:p>
          <a:p>
            <a:pPr marL="514350" indent="-514350">
              <a:buFont typeface="+mj-lt"/>
              <a:buChar char="•"/>
            </a:pPr>
            <a:r>
              <a:rPr lang="en-GB" sz="2800">
                <a:solidFill>
                  <a:schemeClr val="tx1">
                    <a:lumMod val="95000"/>
                    <a:lumOff val="5000"/>
                  </a:schemeClr>
                </a:solidFill>
                <a:latin typeface="Calibri" panose="020F0502020204030204" pitchFamily="34" charset="0"/>
                <a:cs typeface="Calibri" panose="020F0502020204030204" pitchFamily="34" charset="0"/>
              </a:rPr>
              <a:t>TPT complements other preventive measures and active TB case finding</a:t>
            </a:r>
          </a:p>
          <a:p>
            <a:pPr marL="514350" indent="-514350">
              <a:buFont typeface="+mj-lt"/>
              <a:buChar char="•"/>
            </a:pPr>
            <a:r>
              <a:rPr lang="en-GB" sz="2800">
                <a:solidFill>
                  <a:schemeClr val="tx1">
                    <a:lumMod val="95000"/>
                    <a:lumOff val="5000"/>
                  </a:schemeClr>
                </a:solidFill>
                <a:latin typeface="Calibri" panose="020F0502020204030204" pitchFamily="34" charset="0"/>
                <a:cs typeface="Calibri" panose="020F0502020204030204" pitchFamily="34" charset="0"/>
              </a:rPr>
              <a:t>There is a need to expand TPT coverage for people at risk, including  household contacts aged 5 years and older</a:t>
            </a:r>
            <a:endParaRPr lang="en-US" sz="3600">
              <a:latin typeface="Calibri" panose="020F0502020204030204" pitchFamily="34" charset="0"/>
              <a:cs typeface="Calibri" panose="020F0502020204030204" pitchFamily="34" charset="0"/>
            </a:endParaRPr>
          </a:p>
          <a:p>
            <a:pPr marL="514350" indent="-514350">
              <a:buFont typeface="+mj-lt"/>
              <a:buChar char="•"/>
            </a:pPr>
            <a:r>
              <a:rPr lang="en-GB" sz="2800">
                <a:solidFill>
                  <a:schemeClr val="tx1">
                    <a:lumMod val="95000"/>
                    <a:lumOff val="5000"/>
                  </a:schemeClr>
                </a:solidFill>
                <a:latin typeface="Calibri" panose="020F0502020204030204" pitchFamily="34" charset="0"/>
                <a:cs typeface="Calibri" panose="020F0502020204030204" pitchFamily="34" charset="0"/>
              </a:rPr>
              <a:t>Chest X-ray can rule out TB more effectively and new tools make this more feasible, particularly digital radiography and computer-aided detection</a:t>
            </a:r>
          </a:p>
          <a:p>
            <a:pPr marL="514350" indent="-514350">
              <a:buFont typeface="+mj-lt"/>
              <a:buChar char="•"/>
            </a:pPr>
            <a:r>
              <a:rPr lang="en-GB" sz="2800">
                <a:solidFill>
                  <a:schemeClr val="tx1">
                    <a:lumMod val="95000"/>
                    <a:lumOff val="5000"/>
                  </a:schemeClr>
                </a:solidFill>
                <a:latin typeface="Calibri" panose="020F0502020204030204" pitchFamily="34" charset="0"/>
                <a:cs typeface="Calibri" panose="020F0502020204030204" pitchFamily="34" charset="0"/>
              </a:rPr>
              <a:t>Antigen-based tests will facilitate testing for TB infection</a:t>
            </a:r>
          </a:p>
          <a:p>
            <a:pPr marL="514350" indent="-514350">
              <a:buFont typeface="Arial"/>
              <a:buChar char="•"/>
            </a:pPr>
            <a:r>
              <a:rPr lang="en-GB" sz="2800">
                <a:solidFill>
                  <a:schemeClr val="tx1">
                    <a:lumMod val="95000"/>
                    <a:lumOff val="5000"/>
                  </a:schemeClr>
                </a:solidFill>
                <a:latin typeface="Calibri" panose="020F0502020204030204" pitchFamily="34" charset="0"/>
                <a:ea typeface="Calibri"/>
                <a:cs typeface="Calibri" panose="020F0502020204030204" pitchFamily="34" charset="0"/>
              </a:rPr>
              <a:t>Different TPT regimens offer more choice, including shorter ones that are safer and easier to complete</a:t>
            </a:r>
            <a:endParaRPr lang="en-GB" sz="3600">
              <a:solidFill>
                <a:schemeClr val="tx1">
                  <a:lumMod val="95000"/>
                  <a:lumOff val="5000"/>
                </a:schemeClr>
              </a:solidFill>
              <a:latin typeface="Calibri" panose="020F0502020204030204" pitchFamily="34" charset="0"/>
              <a:cs typeface="Calibri" panose="020F0502020204030204" pitchFamily="34" charset="0"/>
            </a:endParaRPr>
          </a:p>
          <a:p>
            <a:pPr marL="514350" indent="-514350">
              <a:buFont typeface="+mj-lt"/>
              <a:buChar char="•"/>
            </a:pPr>
            <a:r>
              <a:rPr lang="en-GB" sz="2800">
                <a:solidFill>
                  <a:schemeClr val="tx1">
                    <a:lumMod val="95000"/>
                    <a:lumOff val="5000"/>
                  </a:schemeClr>
                </a:solidFill>
                <a:latin typeface="Calibri" panose="020F0502020204030204" pitchFamily="34" charset="0"/>
                <a:cs typeface="Calibri" panose="020F0502020204030204" pitchFamily="34" charset="0"/>
              </a:rPr>
              <a:t>New tools for capacity building and monitoring and evaluation are available</a:t>
            </a:r>
          </a:p>
        </p:txBody>
      </p:sp>
    </p:spTree>
    <p:extLst>
      <p:ext uri="{BB962C8B-B14F-4D97-AF65-F5344CB8AC3E}">
        <p14:creationId xmlns:p14="http://schemas.microsoft.com/office/powerpoint/2010/main" val="413820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B4960B-9B58-ED33-AAF6-95D096A81E40}"/>
              </a:ext>
            </a:extLst>
          </p:cNvPr>
          <p:cNvPicPr>
            <a:picLocks noChangeAspect="1"/>
          </p:cNvPicPr>
          <p:nvPr/>
        </p:nvPicPr>
        <p:blipFill>
          <a:blip r:embed="rId3"/>
          <a:stretch>
            <a:fillRect/>
          </a:stretch>
        </p:blipFill>
        <p:spPr>
          <a:xfrm>
            <a:off x="217349" y="559714"/>
            <a:ext cx="11819713" cy="5846686"/>
          </a:xfrm>
          <a:prstGeom prst="rect">
            <a:avLst/>
          </a:prstGeom>
        </p:spPr>
      </p:pic>
      <p:pic>
        <p:nvPicPr>
          <p:cNvPr id="4" name="Picture 3">
            <a:extLst>
              <a:ext uri="{FF2B5EF4-FFF2-40B4-BE49-F238E27FC236}">
                <a16:creationId xmlns:a16="http://schemas.microsoft.com/office/drawing/2014/main" id="{0F456CDC-CA76-4358-9564-976B219F0644}"/>
              </a:ext>
            </a:extLst>
          </p:cNvPr>
          <p:cNvPicPr>
            <a:picLocks noChangeAspect="1"/>
          </p:cNvPicPr>
          <p:nvPr/>
        </p:nvPicPr>
        <p:blipFill>
          <a:blip r:embed="rId4"/>
          <a:stretch>
            <a:fillRect/>
          </a:stretch>
        </p:blipFill>
        <p:spPr>
          <a:xfrm>
            <a:off x="9460501" y="1539820"/>
            <a:ext cx="2534939" cy="5057203"/>
          </a:xfrm>
          <a:prstGeom prst="rect">
            <a:avLst/>
          </a:prstGeom>
        </p:spPr>
      </p:pic>
      <p:sp>
        <p:nvSpPr>
          <p:cNvPr id="10" name="Rectangle 9">
            <a:extLst>
              <a:ext uri="{FF2B5EF4-FFF2-40B4-BE49-F238E27FC236}">
                <a16:creationId xmlns:a16="http://schemas.microsoft.com/office/drawing/2014/main" id="{0783DB9E-2713-4A74-A9DC-5C956AC6F2EB}"/>
              </a:ext>
            </a:extLst>
          </p:cNvPr>
          <p:cNvSpPr/>
          <p:nvPr/>
        </p:nvSpPr>
        <p:spPr>
          <a:xfrm>
            <a:off x="6523108" y="88730"/>
            <a:ext cx="5571886" cy="501804"/>
          </a:xfrm>
          <a:prstGeom prst="rect">
            <a:avLst/>
          </a:prstGeom>
        </p:spPr>
        <p:txBody>
          <a:bodyPr wrap="square">
            <a:spAutoFit/>
          </a:bodyPr>
          <a:lstStyle/>
          <a:p>
            <a:pPr algn="ctr" defTabSz="912647" fontAlgn="auto">
              <a:spcBef>
                <a:spcPts val="0"/>
              </a:spcBef>
              <a:spcAft>
                <a:spcPts val="0"/>
              </a:spcAft>
              <a:defRPr/>
            </a:pPr>
            <a:r>
              <a:rPr lang="fr-FR" sz="2661" b="0">
                <a:solidFill>
                  <a:prstClr val="black">
                    <a:lumMod val="95000"/>
                    <a:lumOff val="5000"/>
                  </a:prstClr>
                </a:solidFill>
                <a:latin typeface="Calibri" panose="020F0502020204030204"/>
                <a:cs typeface="+mn-cs"/>
              </a:rPr>
              <a:t>https://extranet.who.int/tbknowledge</a:t>
            </a:r>
          </a:p>
        </p:txBody>
      </p:sp>
      <p:pic>
        <p:nvPicPr>
          <p:cNvPr id="5" name="Picture 5" descr="Qr code&#10;&#10;Description automatically generated">
            <a:extLst>
              <a:ext uri="{FF2B5EF4-FFF2-40B4-BE49-F238E27FC236}">
                <a16:creationId xmlns:a16="http://schemas.microsoft.com/office/drawing/2014/main" id="{0DA1DCB6-6EDA-4E26-87CD-414CE923E4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824" t="9290" r="9467" b="9290"/>
          <a:stretch>
            <a:fillRect/>
          </a:stretch>
        </p:blipFill>
        <p:spPr bwMode="auto">
          <a:xfrm>
            <a:off x="313552" y="1819717"/>
            <a:ext cx="1329933" cy="134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96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24</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5" name="TextBox 4">
            <a:extLst>
              <a:ext uri="{FF2B5EF4-FFF2-40B4-BE49-F238E27FC236}">
                <a16:creationId xmlns:a16="http://schemas.microsoft.com/office/drawing/2014/main" id="{67F0E1EC-2AB7-B837-021F-F9C279D02B1A}"/>
              </a:ext>
            </a:extLst>
          </p:cNvPr>
          <p:cNvSpPr txBox="1"/>
          <p:nvPr/>
        </p:nvSpPr>
        <p:spPr>
          <a:xfrm>
            <a:off x="165618" y="294486"/>
            <a:ext cx="7084267" cy="523220"/>
          </a:xfrm>
          <a:prstGeom prst="rect">
            <a:avLst/>
          </a:prstGeom>
          <a:noFill/>
        </p:spPr>
        <p:txBody>
          <a:bodyPr wrap="square">
            <a:spAutoFit/>
          </a:bodyPr>
          <a:lstStyle/>
          <a:p>
            <a:r>
              <a:rPr lang="en-US" sz="2800" b="1" i="0">
                <a:solidFill>
                  <a:schemeClr val="bg1"/>
                </a:solidFill>
                <a:effectLst/>
                <a:latin typeface="Calibri" panose="020F0502020204030204" pitchFamily="34" charset="0"/>
                <a:cs typeface="Calibri" panose="020F0502020204030204" pitchFamily="34" charset="0"/>
              </a:rPr>
              <a:t> Acknowledgement</a:t>
            </a:r>
            <a:endParaRPr lang="en-US" sz="2800" b="1">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AE8BCB2-940B-E44C-9DFE-84F869A9F63A}"/>
              </a:ext>
            </a:extLst>
          </p:cNvPr>
          <p:cNvSpPr txBox="1"/>
          <p:nvPr/>
        </p:nvSpPr>
        <p:spPr>
          <a:xfrm>
            <a:off x="326578" y="1268966"/>
            <a:ext cx="11523306" cy="3913059"/>
          </a:xfrm>
          <a:prstGeom prst="rect">
            <a:avLst/>
          </a:prstGeom>
          <a:noFill/>
        </p:spPr>
        <p:txBody>
          <a:bodyPr wrap="square" lIns="91440" tIns="45720" rIns="91440" bIns="45720" anchor="t">
            <a:spAutoFit/>
          </a:bodyPr>
          <a:lstStyle/>
          <a:p>
            <a:pPr fontAlgn="base">
              <a:lnSpc>
                <a:spcPct val="150000"/>
              </a:lnSpc>
              <a:buFont typeface="Arial" panose="020B0604020202020204" pitchFamily="34" charset="0"/>
              <a:buChar char="•"/>
            </a:pPr>
            <a:r>
              <a:rPr lang="en-US" sz="2400">
                <a:solidFill>
                  <a:srgbClr val="0D0D0D"/>
                </a:solidFill>
                <a:latin typeface="Calibri"/>
                <a:cs typeface="Calibri"/>
              </a:rPr>
              <a:t> </a:t>
            </a:r>
            <a:r>
              <a:rPr lang="en-US" sz="2400" b="0" i="0" u="none" strike="noStrike">
                <a:solidFill>
                  <a:srgbClr val="0D0D0D"/>
                </a:solidFill>
                <a:effectLst/>
                <a:latin typeface="Calibri"/>
                <a:cs typeface="Calibri"/>
              </a:rPr>
              <a:t>WHO Global TB </a:t>
            </a:r>
            <a:r>
              <a:rPr lang="en-US" sz="2400" b="0" i="0" u="none" strike="noStrike" err="1">
                <a:solidFill>
                  <a:srgbClr val="0D0D0D"/>
                </a:solidFill>
                <a:effectLst/>
                <a:latin typeface="Calibri"/>
                <a:cs typeface="Calibri"/>
              </a:rPr>
              <a:t>Programme</a:t>
            </a:r>
            <a:r>
              <a:rPr lang="en-US" sz="2400" b="0" i="0" u="none" strike="noStrike">
                <a:solidFill>
                  <a:srgbClr val="0D0D0D"/>
                </a:solidFill>
                <a:effectLst/>
                <a:latin typeface="Calibri"/>
                <a:cs typeface="Calibri"/>
              </a:rPr>
              <a:t> (Dennis Falzon, Avinash </a:t>
            </a:r>
            <a:r>
              <a:rPr lang="en-US" sz="2400" b="0" i="0" u="none" strike="noStrike" err="1">
                <a:solidFill>
                  <a:srgbClr val="0D0D0D"/>
                </a:solidFill>
                <a:effectLst/>
                <a:latin typeface="Calibri"/>
                <a:cs typeface="Calibri"/>
              </a:rPr>
              <a:t>Kanchar</a:t>
            </a:r>
            <a:r>
              <a:rPr lang="en-US" sz="2400" b="0" i="0" u="none" strike="noStrike">
                <a:solidFill>
                  <a:srgbClr val="0D0D0D"/>
                </a:solidFill>
                <a:effectLst/>
                <a:latin typeface="Calibri"/>
                <a:cs typeface="Calibri"/>
              </a:rPr>
              <a:t>)</a:t>
            </a:r>
            <a:r>
              <a:rPr lang="en-US" sz="2400" b="0" i="0">
                <a:solidFill>
                  <a:srgbClr val="0D0D0D"/>
                </a:solidFill>
                <a:effectLst/>
                <a:latin typeface="Calibri"/>
                <a:cs typeface="Calibri"/>
              </a:rPr>
              <a:t>​</a:t>
            </a:r>
            <a:endParaRPr lang="en-US" sz="2400" b="0" i="0">
              <a:solidFill>
                <a:srgbClr val="000000"/>
              </a:solidFill>
              <a:effectLst/>
              <a:latin typeface="Calibri"/>
              <a:cs typeface="Calibri"/>
            </a:endParaRPr>
          </a:p>
          <a:p>
            <a:pPr fontAlgn="base">
              <a:lnSpc>
                <a:spcPct val="150000"/>
              </a:lnSpc>
              <a:buFont typeface="Arial" panose="020B0604020202020204" pitchFamily="34" charset="0"/>
              <a:buChar char="•"/>
            </a:pPr>
            <a:r>
              <a:rPr lang="en-US" sz="2400">
                <a:solidFill>
                  <a:srgbClr val="0D0D0D"/>
                </a:solidFill>
                <a:latin typeface="Calibri"/>
                <a:cs typeface="Calibri"/>
              </a:rPr>
              <a:t> </a:t>
            </a:r>
            <a:r>
              <a:rPr lang="en-US" sz="2400" b="0" i="0" u="none" strike="noStrike">
                <a:solidFill>
                  <a:srgbClr val="0D0D0D"/>
                </a:solidFill>
                <a:effectLst/>
                <a:latin typeface="Calibri"/>
                <a:cs typeface="Calibri"/>
              </a:rPr>
              <a:t>Other WHO staff at HQ, Regions and Country offices</a:t>
            </a:r>
            <a:r>
              <a:rPr lang="en-US" sz="2400" b="0" i="0">
                <a:solidFill>
                  <a:srgbClr val="0D0D0D"/>
                </a:solidFill>
                <a:effectLst/>
                <a:latin typeface="Calibri"/>
                <a:cs typeface="Calibri"/>
              </a:rPr>
              <a:t>​</a:t>
            </a:r>
            <a:endParaRPr lang="en-US" sz="2400" b="0" i="0">
              <a:solidFill>
                <a:srgbClr val="000000"/>
              </a:solidFill>
              <a:effectLst/>
              <a:latin typeface="Calibri"/>
              <a:cs typeface="Calibri"/>
            </a:endParaRPr>
          </a:p>
          <a:p>
            <a:pPr fontAlgn="base">
              <a:lnSpc>
                <a:spcPct val="150000"/>
              </a:lnSpc>
              <a:buFont typeface="Arial" panose="020B0604020202020204" pitchFamily="34" charset="0"/>
              <a:buChar char="•"/>
            </a:pPr>
            <a:r>
              <a:rPr lang="en-US" sz="2400">
                <a:solidFill>
                  <a:srgbClr val="0D0D0D"/>
                </a:solidFill>
                <a:latin typeface="Calibri"/>
                <a:cs typeface="Calibri"/>
              </a:rPr>
              <a:t> </a:t>
            </a:r>
            <a:r>
              <a:rPr lang="en-US" sz="2400" b="0" i="0" u="none" strike="noStrike">
                <a:solidFill>
                  <a:srgbClr val="0D0D0D"/>
                </a:solidFill>
                <a:effectLst/>
                <a:latin typeface="Calibri"/>
                <a:cs typeface="Calibri"/>
              </a:rPr>
              <a:t>Guideline Development Group &amp; other experts (see  https://tbksp.org/en/node/25)</a:t>
            </a:r>
            <a:r>
              <a:rPr lang="en-US" sz="2400" b="0" i="0">
                <a:solidFill>
                  <a:srgbClr val="0D0D0D"/>
                </a:solidFill>
                <a:effectLst/>
                <a:latin typeface="Calibri"/>
                <a:cs typeface="Calibri"/>
              </a:rPr>
              <a:t>​</a:t>
            </a:r>
            <a:endParaRPr lang="en-US" sz="2400" b="0" i="0">
              <a:solidFill>
                <a:srgbClr val="000000"/>
              </a:solidFill>
              <a:effectLst/>
              <a:latin typeface="Calibri"/>
              <a:cs typeface="Calibri"/>
            </a:endParaRPr>
          </a:p>
          <a:p>
            <a:pPr fontAlgn="base">
              <a:lnSpc>
                <a:spcPct val="150000"/>
              </a:lnSpc>
              <a:buFont typeface="Arial" panose="020B0604020202020204" pitchFamily="34" charset="0"/>
              <a:buChar char="•"/>
            </a:pPr>
            <a:r>
              <a:rPr lang="en-US" sz="2400">
                <a:solidFill>
                  <a:srgbClr val="0D0D0D"/>
                </a:solidFill>
                <a:latin typeface="Calibri"/>
                <a:cs typeface="Calibri"/>
              </a:rPr>
              <a:t> </a:t>
            </a:r>
            <a:r>
              <a:rPr lang="en-US" sz="2400" b="0" i="0" u="none" strike="noStrike">
                <a:solidFill>
                  <a:srgbClr val="0D0D0D"/>
                </a:solidFill>
                <a:effectLst/>
                <a:latin typeface="Calibri"/>
                <a:cs typeface="Calibri"/>
              </a:rPr>
              <a:t>Staff of national TB </a:t>
            </a:r>
            <a:r>
              <a:rPr lang="en-US" sz="2400" b="0" i="0" u="none" strike="noStrike" err="1">
                <a:solidFill>
                  <a:srgbClr val="0D0D0D"/>
                </a:solidFill>
                <a:effectLst/>
                <a:latin typeface="Calibri"/>
                <a:cs typeface="Calibri"/>
              </a:rPr>
              <a:t>programmes</a:t>
            </a:r>
            <a:r>
              <a:rPr lang="en-US" sz="2400" b="0" i="0" u="none" strike="noStrike">
                <a:solidFill>
                  <a:srgbClr val="0D0D0D"/>
                </a:solidFill>
                <a:effectLst/>
                <a:latin typeface="Calibri"/>
                <a:cs typeface="Calibri"/>
              </a:rPr>
              <a:t> in Member States</a:t>
            </a:r>
          </a:p>
          <a:p>
            <a:pPr fontAlgn="base">
              <a:lnSpc>
                <a:spcPct val="150000"/>
              </a:lnSpc>
              <a:buFont typeface="Arial" panose="020B0604020202020204" pitchFamily="34" charset="0"/>
              <a:buChar char="•"/>
            </a:pPr>
            <a:r>
              <a:rPr lang="en-GB" sz="2400">
                <a:solidFill>
                  <a:schemeClr val="tx1">
                    <a:lumMod val="95000"/>
                    <a:lumOff val="5000"/>
                  </a:schemeClr>
                </a:solidFill>
                <a:latin typeface="Calibri"/>
                <a:cs typeface="Calibri"/>
              </a:rPr>
              <a:t> Treatment Action Group</a:t>
            </a:r>
            <a:endParaRPr lang="en-US" sz="2400">
              <a:solidFill>
                <a:schemeClr val="tx1">
                  <a:lumMod val="95000"/>
                  <a:lumOff val="5000"/>
                </a:schemeClr>
              </a:solidFill>
              <a:latin typeface="Calibri"/>
              <a:cs typeface="Calibri"/>
            </a:endParaRPr>
          </a:p>
          <a:p>
            <a:pPr fontAlgn="base">
              <a:lnSpc>
                <a:spcPct val="150000"/>
              </a:lnSpc>
              <a:buFont typeface="Arial" panose="020B0604020202020204" pitchFamily="34" charset="0"/>
              <a:buChar char="•"/>
            </a:pPr>
            <a:r>
              <a:rPr lang="en-GB" sz="2400">
                <a:solidFill>
                  <a:schemeClr val="tx1">
                    <a:lumMod val="95000"/>
                    <a:lumOff val="5000"/>
                  </a:schemeClr>
                </a:solidFill>
                <a:latin typeface="Calibri"/>
                <a:cs typeface="Calibri"/>
              </a:rPr>
              <a:t> USAID, </a:t>
            </a:r>
            <a:r>
              <a:rPr lang="en-GB" sz="2400" err="1">
                <a:solidFill>
                  <a:schemeClr val="tx1">
                    <a:lumMod val="95000"/>
                    <a:lumOff val="5000"/>
                  </a:schemeClr>
                </a:solidFill>
                <a:latin typeface="Calibri"/>
                <a:cs typeface="Calibri"/>
              </a:rPr>
              <a:t>Unitaid</a:t>
            </a:r>
            <a:r>
              <a:rPr lang="en-GB" sz="2400">
                <a:solidFill>
                  <a:schemeClr val="tx1">
                    <a:lumMod val="95000"/>
                    <a:lumOff val="5000"/>
                  </a:schemeClr>
                </a:solidFill>
                <a:latin typeface="Calibri"/>
                <a:cs typeface="Calibri"/>
              </a:rPr>
              <a:t>, The Global Fund</a:t>
            </a:r>
          </a:p>
          <a:p>
            <a:pPr fontAlgn="base">
              <a:lnSpc>
                <a:spcPct val="150000"/>
              </a:lnSpc>
              <a:buFont typeface="Arial" panose="020B0604020202020204" pitchFamily="34" charset="0"/>
              <a:buChar char="•"/>
            </a:pPr>
            <a:r>
              <a:rPr lang="en-GB" sz="2400">
                <a:solidFill>
                  <a:schemeClr val="tx1">
                    <a:lumMod val="95000"/>
                    <a:lumOff val="5000"/>
                  </a:schemeClr>
                </a:solidFill>
                <a:latin typeface="Calibri"/>
                <a:cs typeface="Calibri"/>
              </a:rPr>
              <a:t> Many other experts, donors</a:t>
            </a:r>
            <a:endParaRPr lang="en-US" sz="2400" b="0" i="0">
              <a:solidFill>
                <a:schemeClr val="tx1">
                  <a:lumMod val="95000"/>
                  <a:lumOff val="5000"/>
                </a:schemeClr>
              </a:solidFill>
              <a:effectLst/>
              <a:latin typeface="Calibri"/>
              <a:cs typeface="Calibri"/>
            </a:endParaRPr>
          </a:p>
        </p:txBody>
      </p:sp>
    </p:spTree>
    <p:extLst>
      <p:ext uri="{BB962C8B-B14F-4D97-AF65-F5344CB8AC3E}">
        <p14:creationId xmlns:p14="http://schemas.microsoft.com/office/powerpoint/2010/main" val="119195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2023</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tx1">
                  <a:lumMod val="95000"/>
                  <a:lumOff val="5000"/>
                </a:schemeClr>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rights reserved. Publications of the World Health Organization can be obtained from WHO Press, World Health Organization, 20 Avenue </a:t>
            </a:r>
            <a:r>
              <a:rPr lang="en-US" sz="1000" b="0" err="1">
                <a:solidFill>
                  <a:schemeClr val="bg1"/>
                </a:solidFill>
                <a:latin typeface="Source Sans Pro" panose="020B0503030403020204" pitchFamily="34" charset="0"/>
                <a:ea typeface="Source Sans Pro" panose="020B0503030403020204" pitchFamily="34" charset="0"/>
                <a:cs typeface="+mn-lt"/>
              </a:rPr>
              <a:t>Appia</a:t>
            </a:r>
            <a:r>
              <a:rPr lang="en-US" sz="1000" b="0">
                <a:solidFill>
                  <a:schemeClr val="bg1"/>
                </a:solidFill>
                <a:latin typeface="Source Sans Pro" panose="020B0503030403020204" pitchFamily="34" charset="0"/>
                <a:ea typeface="Source Sans Pro" panose="020B0503030403020204" pitchFamily="34" charset="0"/>
                <a:cs typeface="+mn-lt"/>
              </a:rPr>
              <a:t>, 1211 Geneva 27, Switzerland (</a:t>
            </a:r>
            <a:r>
              <a:rPr lang="en-US" sz="1000" b="0" err="1">
                <a:solidFill>
                  <a:schemeClr val="bg1"/>
                </a:solidFill>
                <a:latin typeface="Source Sans Pro" panose="020B0503030403020204" pitchFamily="34" charset="0"/>
                <a:ea typeface="Source Sans Pro" panose="020B0503030403020204" pitchFamily="34" charset="0"/>
                <a:cs typeface="+mn-lt"/>
              </a:rPr>
              <a:t>tel</a:t>
            </a:r>
            <a:r>
              <a:rPr lang="en-US" sz="1000" b="0">
                <a:solidFill>
                  <a:schemeClr val="bg1"/>
                </a:solidFill>
                <a:latin typeface="Source Sans Pro" panose="020B0503030403020204" pitchFamily="34" charset="0"/>
                <a:ea typeface="Source Sans Pro" panose="020B0503030403020204" pitchFamily="34" charset="0"/>
                <a:cs typeface="+mn-lt"/>
              </a:rPr>
              <a:t>: +41 22 791 3264; fax: +41 22 791 4857; email: </a:t>
            </a:r>
            <a:r>
              <a:rPr lang="en-US" sz="1000" b="0">
                <a:solidFill>
                  <a:schemeClr val="bg1"/>
                </a:solidFill>
                <a:latin typeface="Source Sans Pro" panose="020B0503030403020204" pitchFamily="34" charset="0"/>
                <a:ea typeface="Source Sans Pro" panose="020B0503030403020204" pitchFamily="34" charset="0"/>
                <a:cs typeface="+mn-lt"/>
                <a:hlinkClick r:id="rId3">
                  <a:extLst>
                    <a:ext uri="{A12FA001-AC4F-418D-AE19-62706E023703}">
                      <ahyp:hlinkClr xmlns:ahyp="http://schemas.microsoft.com/office/drawing/2018/hyperlinkcolor" val="tx"/>
                    </a:ext>
                  </a:extLst>
                </a:hlinkClick>
              </a:rPr>
              <a:t>bookorders@who.int</a:t>
            </a:r>
            <a:r>
              <a:rPr lang="en-US" sz="1000" b="0">
                <a:solidFill>
                  <a:schemeClr val="bg1"/>
                </a:solidFill>
                <a:latin typeface="Source Sans Pro" panose="020B0503030403020204" pitchFamily="34" charset="0"/>
                <a:ea typeface="Source Sans Pro" panose="020B0503030403020204" pitchFamily="34" charset="0"/>
                <a:cs typeface="+mn-lt"/>
              </a:rPr>
              <a:t>). Requests for permission to reproduce or translate WHO publications – whether for sale or for noncommercial distribution – should be addressed to WHO Press, at the above address (fax: +41 22 791 4806; email: </a:t>
            </a:r>
            <a:r>
              <a:rPr lang="en-US" sz="1000" b="0">
                <a:solidFill>
                  <a:schemeClr val="bg1"/>
                </a:solidFill>
                <a:latin typeface="Source Sans Pro" panose="020B0503030403020204" pitchFamily="34" charset="0"/>
                <a:ea typeface="Source Sans Pro" panose="020B0503030403020204" pitchFamily="34" charset="0"/>
                <a:cs typeface="+mn-lt"/>
                <a:hlinkClick r:id="rId4">
                  <a:extLst>
                    <a:ext uri="{A12FA001-AC4F-418D-AE19-62706E023703}">
                      <ahyp:hlinkClr xmlns:ahyp="http://schemas.microsoft.com/office/drawing/2018/hyperlinkcolor" val="tx"/>
                    </a:ext>
                  </a:extLst>
                </a:hlinkClick>
              </a:rPr>
              <a:t>permissions@who.int</a:t>
            </a:r>
            <a:r>
              <a:rPr lang="en-US" sz="1000" b="0">
                <a:solidFill>
                  <a:schemeClr val="bg1"/>
                </a:solidFill>
                <a:latin typeface="Source Sans Pro" panose="020B0503030403020204" pitchFamily="34" charset="0"/>
                <a:ea typeface="Source Sans Pro" panose="020B0503030403020204" pitchFamily="34" charset="0"/>
                <a:cs typeface="+mn-lt"/>
              </a:rPr>
              <a:t>).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p>
          <a:p>
            <a:r>
              <a:rPr lang="en-US" sz="1000" b="0">
                <a:solidFill>
                  <a:schemeClr val="bg1"/>
                </a:solidFill>
                <a:latin typeface="Source Sans Pro" panose="020B0503030403020204" pitchFamily="34" charset="0"/>
                <a:ea typeface="Source Sans Pro" panose="020B0503030403020204" pitchFamily="34" charset="0"/>
                <a:cs typeface="+mn-lt"/>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 </a:t>
            </a:r>
            <a:endParaRPr lang="en-US" sz="1000" b="0">
              <a:solidFill>
                <a:schemeClr val="bg1"/>
              </a:solidFill>
              <a:latin typeface="Source Sans Pro" panose="020B0503030403020204" pitchFamily="34" charset="0"/>
              <a:ea typeface="Source Sans Pro" panose="020B0503030403020204" pitchFamily="34" charset="0"/>
              <a:cs typeface="Arial"/>
            </a:endParaRPr>
          </a:p>
          <a:p>
            <a:r>
              <a:rPr lang="en-US" sz="1000" b="0">
                <a:solidFill>
                  <a:schemeClr val="bg1"/>
                </a:solidFill>
                <a:latin typeface="Source Sans Pro" panose="020B0503030403020204" pitchFamily="34" charset="0"/>
                <a:ea typeface="Source Sans Pro" panose="020B0503030403020204" pitchFamily="34" charset="0"/>
                <a:cs typeface="+mn-lt"/>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lang="en-US" sz="1000" b="0">
              <a:solidFill>
                <a:schemeClr val="bg1"/>
              </a:solidFill>
              <a:latin typeface="Source Sans Pro" panose="020B0503030403020204" pitchFamily="34" charset="0"/>
              <a:ea typeface="Source Sans Pro" panose="020B0503030403020204" pitchFamily="34" charset="0"/>
              <a:cs typeface="Arial"/>
            </a:endParaRPr>
          </a:p>
        </p:txBody>
      </p:sp>
    </p:spTree>
    <p:extLst>
      <p:ext uri="{BB962C8B-B14F-4D97-AF65-F5344CB8AC3E}">
        <p14:creationId xmlns:p14="http://schemas.microsoft.com/office/powerpoint/2010/main" val="336793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3</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5" name="TextBox 4">
            <a:extLst>
              <a:ext uri="{FF2B5EF4-FFF2-40B4-BE49-F238E27FC236}">
                <a16:creationId xmlns:a16="http://schemas.microsoft.com/office/drawing/2014/main" id="{22C5A8A3-ED0F-6205-B9ED-28D40B6796D1}"/>
              </a:ext>
            </a:extLst>
          </p:cNvPr>
          <p:cNvSpPr txBox="1"/>
          <p:nvPr/>
        </p:nvSpPr>
        <p:spPr>
          <a:xfrm>
            <a:off x="36286" y="242883"/>
            <a:ext cx="6097604" cy="1077218"/>
          </a:xfrm>
          <a:prstGeom prst="rect">
            <a:avLst/>
          </a:prstGeom>
          <a:noFill/>
        </p:spPr>
        <p:txBody>
          <a:bodyPr wrap="square" lIns="91440" tIns="45720" rIns="91440" bIns="45720" anchor="ctr">
            <a:spAutoFit/>
          </a:bodyPr>
          <a:lstStyle/>
          <a:p>
            <a:pPr algn="l"/>
            <a:r>
              <a:rPr lang="en-US" sz="3200" b="1" kern="0">
                <a:solidFill>
                  <a:schemeClr val="bg1"/>
                </a:solidFill>
                <a:latin typeface="Calibri" panose="020F0502020204030204" pitchFamily="34" charset="0"/>
                <a:ea typeface="Source Sans Pro" panose="020B0503030403020204" pitchFamily="34" charset="0"/>
                <a:cs typeface="Calibri" panose="020F0502020204030204" pitchFamily="34" charset="0"/>
              </a:rPr>
              <a:t>Background (1)</a:t>
            </a:r>
          </a:p>
          <a:p>
            <a:r>
              <a:rPr lang="en-US" sz="3200" b="0" i="1" kern="0">
                <a:solidFill>
                  <a:srgbClr val="FF0000"/>
                </a:solidFill>
                <a:latin typeface="Calibri"/>
                <a:cs typeface="Calibri"/>
              </a:rPr>
              <a:t>The End TB Strategy – </a:t>
            </a:r>
            <a:r>
              <a:rPr lang="en-US" sz="3200" i="1" kern="0">
                <a:solidFill>
                  <a:srgbClr val="FF0000"/>
                </a:solidFill>
                <a:latin typeface="Calibri"/>
                <a:cs typeface="Calibri"/>
              </a:rPr>
              <a:t>Pillars</a:t>
            </a:r>
            <a:r>
              <a:rPr lang="en-US" sz="3200" b="0" i="1" kern="0">
                <a:solidFill>
                  <a:srgbClr val="FF0000"/>
                </a:solidFill>
                <a:latin typeface="Calibri"/>
                <a:cs typeface="Calibri"/>
              </a:rPr>
              <a:t> 1 &amp;</a:t>
            </a:r>
            <a:r>
              <a:rPr lang="en-US" sz="3200" i="1" kern="0">
                <a:solidFill>
                  <a:srgbClr val="FF0000"/>
                </a:solidFill>
                <a:latin typeface="Calibri"/>
                <a:cs typeface="Calibri"/>
              </a:rPr>
              <a:t> </a:t>
            </a:r>
            <a:r>
              <a:rPr lang="en-US" sz="3200" b="0" i="1" kern="0">
                <a:solidFill>
                  <a:srgbClr val="FF0000"/>
                </a:solidFill>
                <a:latin typeface="Calibri"/>
                <a:cs typeface="Calibri"/>
              </a:rPr>
              <a:t>2</a:t>
            </a:r>
          </a:p>
        </p:txBody>
      </p:sp>
      <p:pic>
        <p:nvPicPr>
          <p:cNvPr id="6" name="Picture 5">
            <a:extLst>
              <a:ext uri="{FF2B5EF4-FFF2-40B4-BE49-F238E27FC236}">
                <a16:creationId xmlns:a16="http://schemas.microsoft.com/office/drawing/2014/main" id="{D68F502C-37DF-8527-DE42-DD1CC182BD0C}"/>
              </a:ext>
            </a:extLst>
          </p:cNvPr>
          <p:cNvPicPr>
            <a:picLocks noChangeAspect="1"/>
          </p:cNvPicPr>
          <p:nvPr/>
        </p:nvPicPr>
        <p:blipFill>
          <a:blip r:embed="rId2"/>
          <a:stretch>
            <a:fillRect/>
          </a:stretch>
        </p:blipFill>
        <p:spPr>
          <a:xfrm>
            <a:off x="290845" y="1844824"/>
            <a:ext cx="5332965" cy="3312368"/>
          </a:xfrm>
          <a:prstGeom prst="rect">
            <a:avLst/>
          </a:prstGeom>
        </p:spPr>
      </p:pic>
      <p:sp>
        <p:nvSpPr>
          <p:cNvPr id="7" name="Rectangle 6">
            <a:extLst>
              <a:ext uri="{FF2B5EF4-FFF2-40B4-BE49-F238E27FC236}">
                <a16:creationId xmlns:a16="http://schemas.microsoft.com/office/drawing/2014/main" id="{7BCA19ED-07BA-5EB1-825A-A9068859223D}"/>
              </a:ext>
            </a:extLst>
          </p:cNvPr>
          <p:cNvSpPr/>
          <p:nvPr/>
        </p:nvSpPr>
        <p:spPr>
          <a:xfrm>
            <a:off x="5951984" y="1268760"/>
            <a:ext cx="5976664" cy="4708981"/>
          </a:xfrm>
          <a:prstGeom prst="rect">
            <a:avLst/>
          </a:prstGeom>
        </p:spPr>
        <p:txBody>
          <a:bodyPr wrap="square">
            <a:spAutoFit/>
          </a:bodyPr>
          <a:lstStyle/>
          <a:p>
            <a:r>
              <a:rPr lang="en-US" sz="3000">
                <a:latin typeface="Calibri" panose="020F0502020204030204" pitchFamily="34" charset="0"/>
                <a:cs typeface="Calibri" panose="020F0502020204030204" pitchFamily="34" charset="0"/>
              </a:rPr>
              <a:t>TB preventive treatment (TPT) fits within a larger framework of preventive actions envisaged by Pillars 1 and 2 of the End TB Strategy, ranging from active TB case finding, infection control, prevention and care of HIV and other co-morbidities and health risks, access to universal health care, social protection and poverty alleviation.</a:t>
            </a:r>
          </a:p>
        </p:txBody>
      </p:sp>
    </p:spTree>
    <p:extLst>
      <p:ext uri="{BB962C8B-B14F-4D97-AF65-F5344CB8AC3E}">
        <p14:creationId xmlns:p14="http://schemas.microsoft.com/office/powerpoint/2010/main" val="1867933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4</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grpSp>
        <p:nvGrpSpPr>
          <p:cNvPr id="4" name="Group 3">
            <a:extLst>
              <a:ext uri="{FF2B5EF4-FFF2-40B4-BE49-F238E27FC236}">
                <a16:creationId xmlns:a16="http://schemas.microsoft.com/office/drawing/2014/main" id="{0B76E172-4511-E0C5-A52C-6403C5138EDF}"/>
              </a:ext>
            </a:extLst>
          </p:cNvPr>
          <p:cNvGrpSpPr/>
          <p:nvPr/>
        </p:nvGrpSpPr>
        <p:grpSpPr>
          <a:xfrm>
            <a:off x="1587614" y="1299869"/>
            <a:ext cx="8622091" cy="5026565"/>
            <a:chOff x="2144632" y="1327484"/>
            <a:chExt cx="9140391" cy="5413586"/>
          </a:xfrm>
        </p:grpSpPr>
        <p:sp>
          <p:nvSpPr>
            <p:cNvPr id="5" name="Freeform 8">
              <a:extLst>
                <a:ext uri="{FF2B5EF4-FFF2-40B4-BE49-F238E27FC236}">
                  <a16:creationId xmlns:a16="http://schemas.microsoft.com/office/drawing/2014/main" id="{0F78BEA0-7EEC-EF2B-CA4C-549918CECAAF}"/>
                </a:ext>
              </a:extLst>
            </p:cNvPr>
            <p:cNvSpPr>
              <a:spLocks/>
            </p:cNvSpPr>
            <p:nvPr/>
          </p:nvSpPr>
          <p:spPr bwMode="auto">
            <a:xfrm>
              <a:off x="5238874" y="2133599"/>
              <a:ext cx="4716945" cy="523003"/>
            </a:xfrm>
            <a:custGeom>
              <a:avLst/>
              <a:gdLst/>
              <a:ahLst/>
              <a:cxnLst>
                <a:cxn ang="0">
                  <a:pos x="0" y="0"/>
                </a:cxn>
                <a:cxn ang="0">
                  <a:pos x="524" y="76"/>
                </a:cxn>
                <a:cxn ang="0">
                  <a:pos x="1700" y="172"/>
                </a:cxn>
              </a:cxnLst>
              <a:rect l="0" t="0" r="r" b="b"/>
              <a:pathLst>
                <a:path w="1700" h="172">
                  <a:moveTo>
                    <a:pt x="0" y="0"/>
                  </a:moveTo>
                  <a:cubicBezTo>
                    <a:pt x="138" y="0"/>
                    <a:pt x="468" y="64"/>
                    <a:pt x="524" y="76"/>
                  </a:cubicBezTo>
                  <a:cubicBezTo>
                    <a:pt x="580" y="88"/>
                    <a:pt x="1212" y="172"/>
                    <a:pt x="1700" y="172"/>
                  </a:cubicBezTo>
                </a:path>
              </a:pathLst>
            </a:custGeom>
            <a:noFill/>
            <a:ln w="36513" cap="flat">
              <a:solidFill>
                <a:srgbClr val="CEA09D"/>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6" name="Freeform 9">
              <a:extLst>
                <a:ext uri="{FF2B5EF4-FFF2-40B4-BE49-F238E27FC236}">
                  <a16:creationId xmlns:a16="http://schemas.microsoft.com/office/drawing/2014/main" id="{1224C86A-ED13-11A4-A87F-52FC0DC76E3F}"/>
                </a:ext>
              </a:extLst>
            </p:cNvPr>
            <p:cNvSpPr>
              <a:spLocks/>
            </p:cNvSpPr>
            <p:nvPr/>
          </p:nvSpPr>
          <p:spPr bwMode="auto">
            <a:xfrm>
              <a:off x="5238873" y="2154366"/>
              <a:ext cx="4574390" cy="2767466"/>
            </a:xfrm>
            <a:custGeom>
              <a:avLst/>
              <a:gdLst/>
              <a:ahLst/>
              <a:cxnLst>
                <a:cxn ang="0">
                  <a:pos x="1690" y="866"/>
                </a:cxn>
                <a:cxn ang="0">
                  <a:pos x="0" y="0"/>
                </a:cxn>
              </a:cxnLst>
              <a:rect l="0" t="0" r="r" b="b"/>
              <a:pathLst>
                <a:path w="1690" h="866">
                  <a:moveTo>
                    <a:pt x="1690" y="866"/>
                  </a:moveTo>
                  <a:cubicBezTo>
                    <a:pt x="1468" y="762"/>
                    <a:pt x="150" y="10"/>
                    <a:pt x="0" y="0"/>
                  </a:cubicBezTo>
                </a:path>
              </a:pathLst>
            </a:custGeom>
            <a:noFill/>
            <a:ln w="36513"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7" name="Freeform 10">
              <a:extLst>
                <a:ext uri="{FF2B5EF4-FFF2-40B4-BE49-F238E27FC236}">
                  <a16:creationId xmlns:a16="http://schemas.microsoft.com/office/drawing/2014/main" id="{A52E0647-D283-4C03-C0CF-001726F6390C}"/>
                </a:ext>
              </a:extLst>
            </p:cNvPr>
            <p:cNvSpPr>
              <a:spLocks/>
            </p:cNvSpPr>
            <p:nvPr/>
          </p:nvSpPr>
          <p:spPr bwMode="auto">
            <a:xfrm>
              <a:off x="5358349" y="2210386"/>
              <a:ext cx="4551419" cy="1086422"/>
            </a:xfrm>
            <a:custGeom>
              <a:avLst/>
              <a:gdLst/>
              <a:ahLst/>
              <a:cxnLst>
                <a:cxn ang="0">
                  <a:pos x="1658" y="476"/>
                </a:cxn>
                <a:cxn ang="0">
                  <a:pos x="668" y="364"/>
                </a:cxn>
                <a:cxn ang="0">
                  <a:pos x="276" y="178"/>
                </a:cxn>
                <a:cxn ang="0">
                  <a:pos x="0" y="0"/>
                </a:cxn>
              </a:cxnLst>
              <a:rect l="0" t="0" r="r" b="b"/>
              <a:pathLst>
                <a:path w="1658" h="476">
                  <a:moveTo>
                    <a:pt x="1658" y="476"/>
                  </a:moveTo>
                  <a:cubicBezTo>
                    <a:pt x="1422" y="446"/>
                    <a:pt x="800" y="382"/>
                    <a:pt x="668" y="364"/>
                  </a:cubicBezTo>
                  <a:cubicBezTo>
                    <a:pt x="532" y="344"/>
                    <a:pt x="409" y="290"/>
                    <a:pt x="276" y="178"/>
                  </a:cubicBezTo>
                  <a:cubicBezTo>
                    <a:pt x="145" y="67"/>
                    <a:pt x="84" y="10"/>
                    <a:pt x="0" y="0"/>
                  </a:cubicBezTo>
                </a:path>
              </a:pathLst>
            </a:custGeom>
            <a:noFill/>
            <a:ln w="36513" cap="flat">
              <a:solidFill>
                <a:srgbClr val="DC6E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8" name="Freeform 11">
              <a:extLst>
                <a:ext uri="{FF2B5EF4-FFF2-40B4-BE49-F238E27FC236}">
                  <a16:creationId xmlns:a16="http://schemas.microsoft.com/office/drawing/2014/main" id="{DA1C942C-484F-FAEF-1E88-B01D796E18BB}"/>
                </a:ext>
              </a:extLst>
            </p:cNvPr>
            <p:cNvSpPr>
              <a:spLocks/>
            </p:cNvSpPr>
            <p:nvPr/>
          </p:nvSpPr>
          <p:spPr bwMode="auto">
            <a:xfrm>
              <a:off x="5294890" y="2177562"/>
              <a:ext cx="4562971" cy="1119246"/>
            </a:xfrm>
            <a:custGeom>
              <a:avLst/>
              <a:gdLst/>
              <a:ahLst/>
              <a:cxnLst>
                <a:cxn ang="0">
                  <a:pos x="12" y="0"/>
                </a:cxn>
                <a:cxn ang="0">
                  <a:pos x="210" y="562"/>
                </a:cxn>
                <a:cxn ang="0">
                  <a:pos x="1102" y="736"/>
                </a:cxn>
                <a:cxn ang="0">
                  <a:pos x="1732" y="784"/>
                </a:cxn>
              </a:cxnLst>
              <a:rect l="0" t="0" r="r" b="b"/>
              <a:pathLst>
                <a:path w="1732" h="784">
                  <a:moveTo>
                    <a:pt x="12" y="0"/>
                  </a:moveTo>
                  <a:cubicBezTo>
                    <a:pt x="20" y="172"/>
                    <a:pt x="0" y="372"/>
                    <a:pt x="210" y="562"/>
                  </a:cubicBezTo>
                  <a:cubicBezTo>
                    <a:pt x="300" y="636"/>
                    <a:pt x="356" y="662"/>
                    <a:pt x="1102" y="736"/>
                  </a:cubicBezTo>
                  <a:cubicBezTo>
                    <a:pt x="1408" y="764"/>
                    <a:pt x="1732" y="784"/>
                    <a:pt x="1732" y="784"/>
                  </a:cubicBezTo>
                </a:path>
              </a:pathLst>
            </a:custGeom>
            <a:noFill/>
            <a:ln w="365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9" name="Freeform 12">
              <a:extLst>
                <a:ext uri="{FF2B5EF4-FFF2-40B4-BE49-F238E27FC236}">
                  <a16:creationId xmlns:a16="http://schemas.microsoft.com/office/drawing/2014/main" id="{18BE2DB2-A5D9-8F8A-52B1-401956D621D5}"/>
                </a:ext>
              </a:extLst>
            </p:cNvPr>
            <p:cNvSpPr>
              <a:spLocks/>
            </p:cNvSpPr>
            <p:nvPr/>
          </p:nvSpPr>
          <p:spPr bwMode="auto">
            <a:xfrm>
              <a:off x="5336304" y="2132113"/>
              <a:ext cx="4560859" cy="3446634"/>
            </a:xfrm>
            <a:custGeom>
              <a:avLst/>
              <a:gdLst/>
              <a:ahLst/>
              <a:cxnLst>
                <a:cxn ang="0">
                  <a:pos x="724" y="1142"/>
                </a:cxn>
                <a:cxn ang="0">
                  <a:pos x="104" y="500"/>
                </a:cxn>
                <a:cxn ang="0">
                  <a:pos x="12" y="0"/>
                </a:cxn>
              </a:cxnLst>
              <a:rect l="0" t="0" r="r" b="b"/>
              <a:pathLst>
                <a:path w="724" h="1142">
                  <a:moveTo>
                    <a:pt x="724" y="1142"/>
                  </a:moveTo>
                  <a:cubicBezTo>
                    <a:pt x="576" y="1050"/>
                    <a:pt x="208" y="774"/>
                    <a:pt x="104" y="500"/>
                  </a:cubicBezTo>
                  <a:cubicBezTo>
                    <a:pt x="0" y="226"/>
                    <a:pt x="12" y="0"/>
                    <a:pt x="12" y="0"/>
                  </a:cubicBezTo>
                </a:path>
              </a:pathLst>
            </a:custGeom>
            <a:noFill/>
            <a:ln w="36513"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0" name="TextBox 9">
              <a:extLst>
                <a:ext uri="{FF2B5EF4-FFF2-40B4-BE49-F238E27FC236}">
                  <a16:creationId xmlns:a16="http://schemas.microsoft.com/office/drawing/2014/main" id="{66093DE4-DEBC-F6BF-FDCD-B296FC2219CA}"/>
                </a:ext>
              </a:extLst>
            </p:cNvPr>
            <p:cNvSpPr txBox="1"/>
            <p:nvPr/>
          </p:nvSpPr>
          <p:spPr>
            <a:xfrm>
              <a:off x="3524628" y="1814627"/>
              <a:ext cx="843180" cy="246221"/>
            </a:xfrm>
            <a:prstGeom prst="rect">
              <a:avLst/>
            </a:prstGeom>
            <a:noFill/>
          </p:spPr>
          <p:txBody>
            <a:bodyPr wrap="none" lIns="0" tIns="0" rIns="0" bIns="0" rtlCol="0" anchor="t">
              <a:spAutoFit/>
            </a:bodyPr>
            <a:lstStyle/>
            <a:p>
              <a:pPr algn="ctr" fontAlgn="base">
                <a:spcBef>
                  <a:spcPct val="0"/>
                </a:spcBef>
                <a:spcAft>
                  <a:spcPct val="0"/>
                </a:spcAft>
                <a:defRPr/>
              </a:pPr>
              <a:r>
                <a:rPr lang="en-GB" sz="1600" b="1" i="1">
                  <a:solidFill>
                    <a:srgbClr val="B0120E"/>
                  </a:solidFill>
                  <a:latin typeface="Arial" charset="0"/>
                  <a:cs typeface="Arial" charset="0"/>
                </a:rPr>
                <a:t>Baseline</a:t>
              </a:r>
            </a:p>
          </p:txBody>
        </p:sp>
        <p:sp>
          <p:nvSpPr>
            <p:cNvPr id="11" name="Line 7">
              <a:extLst>
                <a:ext uri="{FF2B5EF4-FFF2-40B4-BE49-F238E27FC236}">
                  <a16:creationId xmlns:a16="http://schemas.microsoft.com/office/drawing/2014/main" id="{5DB9C5DC-3224-13F0-4821-12E93868CCE0}"/>
                </a:ext>
              </a:extLst>
            </p:cNvPr>
            <p:cNvSpPr>
              <a:spLocks noChangeShapeType="1"/>
            </p:cNvSpPr>
            <p:nvPr/>
          </p:nvSpPr>
          <p:spPr bwMode="auto">
            <a:xfrm flipH="1" flipV="1">
              <a:off x="3338326" y="2132856"/>
              <a:ext cx="7078154" cy="21509"/>
            </a:xfrm>
            <a:prstGeom prst="line">
              <a:avLst/>
            </a:prstGeom>
            <a:noFill/>
            <a:ln w="36513"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2" name="TextBox 11">
              <a:extLst>
                <a:ext uri="{FF2B5EF4-FFF2-40B4-BE49-F238E27FC236}">
                  <a16:creationId xmlns:a16="http://schemas.microsoft.com/office/drawing/2014/main" id="{5566FADB-F525-204A-F985-9A4C21A6122B}"/>
                </a:ext>
              </a:extLst>
            </p:cNvPr>
            <p:cNvSpPr txBox="1"/>
            <p:nvPr/>
          </p:nvSpPr>
          <p:spPr>
            <a:xfrm>
              <a:off x="7915020" y="2274050"/>
              <a:ext cx="1942840"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CEA09D"/>
                  </a:solidFill>
                  <a:latin typeface="Arial" charset="0"/>
                  <a:cs typeface="Arial" charset="0"/>
                </a:rPr>
                <a:t>Mitigate risk factors</a:t>
              </a:r>
            </a:p>
          </p:txBody>
        </p:sp>
        <p:sp>
          <p:nvSpPr>
            <p:cNvPr id="13" name="TextBox 12">
              <a:extLst>
                <a:ext uri="{FF2B5EF4-FFF2-40B4-BE49-F238E27FC236}">
                  <a16:creationId xmlns:a16="http://schemas.microsoft.com/office/drawing/2014/main" id="{D452107D-748A-101D-4668-44070C539AB6}"/>
                </a:ext>
              </a:extLst>
            </p:cNvPr>
            <p:cNvSpPr txBox="1"/>
            <p:nvPr/>
          </p:nvSpPr>
          <p:spPr>
            <a:xfrm>
              <a:off x="8487482" y="2860004"/>
              <a:ext cx="16655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DC6E00"/>
                  </a:solidFill>
                  <a:latin typeface="Arial" charset="0"/>
                  <a:cs typeface="Arial" charset="0"/>
                </a:rPr>
                <a:t>Prevent infection</a:t>
              </a:r>
            </a:p>
          </p:txBody>
        </p:sp>
        <p:sp>
          <p:nvSpPr>
            <p:cNvPr id="14" name="TextBox 13">
              <a:extLst>
                <a:ext uri="{FF2B5EF4-FFF2-40B4-BE49-F238E27FC236}">
                  <a16:creationId xmlns:a16="http://schemas.microsoft.com/office/drawing/2014/main" id="{8EA2820E-57E8-FA7A-1493-F9D776AA9337}"/>
                </a:ext>
              </a:extLst>
            </p:cNvPr>
            <p:cNvSpPr txBox="1"/>
            <p:nvPr/>
          </p:nvSpPr>
          <p:spPr>
            <a:xfrm>
              <a:off x="8775542" y="3968070"/>
              <a:ext cx="17343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B0F0"/>
                  </a:solidFill>
                  <a:latin typeface="Arial" charset="0"/>
                  <a:cs typeface="Arial" charset="0"/>
                </a:rPr>
                <a:t>Treat TB infection</a:t>
              </a:r>
            </a:p>
          </p:txBody>
        </p:sp>
        <p:sp>
          <p:nvSpPr>
            <p:cNvPr id="15" name="TextBox 14">
              <a:extLst>
                <a:ext uri="{FF2B5EF4-FFF2-40B4-BE49-F238E27FC236}">
                  <a16:creationId xmlns:a16="http://schemas.microsoft.com/office/drawing/2014/main" id="{A6AC05E7-062F-A963-913D-3098CA0641CE}"/>
                </a:ext>
              </a:extLst>
            </p:cNvPr>
            <p:cNvSpPr txBox="1"/>
            <p:nvPr/>
          </p:nvSpPr>
          <p:spPr>
            <a:xfrm>
              <a:off x="8746897" y="3298272"/>
              <a:ext cx="1630126"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0000">
                      <a:lumMod val="75000"/>
                    </a:srgbClr>
                  </a:solidFill>
                  <a:latin typeface="Arial" charset="0"/>
                  <a:cs typeface="Arial" charset="0"/>
                </a:rPr>
                <a:t>Treat TB disease</a:t>
              </a:r>
            </a:p>
          </p:txBody>
        </p:sp>
        <p:sp>
          <p:nvSpPr>
            <p:cNvPr id="16" name="TextBox 15">
              <a:extLst>
                <a:ext uri="{FF2B5EF4-FFF2-40B4-BE49-F238E27FC236}">
                  <a16:creationId xmlns:a16="http://schemas.microsoft.com/office/drawing/2014/main" id="{1F52DF87-FA07-96F8-2815-079F165BF746}"/>
                </a:ext>
              </a:extLst>
            </p:cNvPr>
            <p:cNvSpPr txBox="1"/>
            <p:nvPr/>
          </p:nvSpPr>
          <p:spPr>
            <a:xfrm>
              <a:off x="9597189" y="5199560"/>
              <a:ext cx="1687834" cy="492443"/>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FFFFFF">
                      <a:lumMod val="50000"/>
                    </a:srgbClr>
                  </a:solidFill>
                  <a:latin typeface="Arial" charset="0"/>
                  <a:cs typeface="Arial" charset="0"/>
                </a:rPr>
                <a:t>Treat TB disease </a:t>
              </a:r>
            </a:p>
            <a:p>
              <a:pPr algn="r" fontAlgn="base">
                <a:spcBef>
                  <a:spcPct val="0"/>
                </a:spcBef>
                <a:spcAft>
                  <a:spcPct val="0"/>
                </a:spcAft>
                <a:defRPr/>
              </a:pPr>
              <a:r>
                <a:rPr lang="en-GB" sz="1600" b="1">
                  <a:solidFill>
                    <a:srgbClr val="FFFFFF">
                      <a:lumMod val="50000"/>
                    </a:srgbClr>
                  </a:solidFill>
                  <a:latin typeface="Arial" charset="0"/>
                  <a:cs typeface="Arial" charset="0"/>
                </a:rPr>
                <a:t>and infection</a:t>
              </a:r>
            </a:p>
          </p:txBody>
        </p:sp>
        <p:cxnSp>
          <p:nvCxnSpPr>
            <p:cNvPr id="17" name="Straight Connector 16">
              <a:extLst>
                <a:ext uri="{FF2B5EF4-FFF2-40B4-BE49-F238E27FC236}">
                  <a16:creationId xmlns:a16="http://schemas.microsoft.com/office/drawing/2014/main" id="{7F1EA877-871C-3CE3-D513-A512482269AA}"/>
                </a:ext>
              </a:extLst>
            </p:cNvPr>
            <p:cNvCxnSpPr/>
            <p:nvPr/>
          </p:nvCxnSpPr>
          <p:spPr>
            <a:xfrm>
              <a:off x="3293534" y="4985181"/>
              <a:ext cx="7078154" cy="0"/>
            </a:xfrm>
            <a:prstGeom prst="line">
              <a:avLst/>
            </a:prstGeom>
            <a:ln w="22225">
              <a:solidFill>
                <a:srgbClr val="E01712"/>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7C632FA-1407-2F7C-44FE-3F75E9344175}"/>
                </a:ext>
              </a:extLst>
            </p:cNvPr>
            <p:cNvSpPr txBox="1"/>
            <p:nvPr/>
          </p:nvSpPr>
          <p:spPr>
            <a:xfrm>
              <a:off x="3459899" y="4694947"/>
              <a:ext cx="3068149" cy="246221"/>
            </a:xfrm>
            <a:prstGeom prst="rect">
              <a:avLst/>
            </a:prstGeom>
            <a:solidFill>
              <a:schemeClr val="bg1"/>
            </a:solidFill>
            <a:ln>
              <a:solidFill>
                <a:schemeClr val="bg1"/>
              </a:solidFill>
            </a:ln>
          </p:spPr>
          <p:txBody>
            <a:bodyPr wrap="none" lIns="0" tIns="0" rIns="0" bIns="0" rtlCol="0" anchor="t">
              <a:spAutoFit/>
            </a:bodyPr>
            <a:lstStyle/>
            <a:p>
              <a:pPr algn="ctr" fontAlgn="base">
                <a:spcBef>
                  <a:spcPct val="0"/>
                </a:spcBef>
                <a:spcAft>
                  <a:spcPct val="0"/>
                </a:spcAft>
                <a:defRPr/>
              </a:pPr>
              <a:r>
                <a:rPr lang="en-GB" sz="1600" b="1" i="1">
                  <a:solidFill>
                    <a:srgbClr val="E01712"/>
                  </a:solidFill>
                  <a:latin typeface="Arial" charset="0"/>
                  <a:cs typeface="Arial" charset="0"/>
                </a:rPr>
                <a:t>End TB Strategy : -90% by 2035</a:t>
              </a:r>
            </a:p>
          </p:txBody>
        </p:sp>
        <p:grpSp>
          <p:nvGrpSpPr>
            <p:cNvPr id="19" name="Group 57">
              <a:extLst>
                <a:ext uri="{FF2B5EF4-FFF2-40B4-BE49-F238E27FC236}">
                  <a16:creationId xmlns:a16="http://schemas.microsoft.com/office/drawing/2014/main" id="{9D400622-54A2-B6D7-F556-7F258862AD52}"/>
                </a:ext>
              </a:extLst>
            </p:cNvPr>
            <p:cNvGrpSpPr/>
            <p:nvPr/>
          </p:nvGrpSpPr>
          <p:grpSpPr>
            <a:xfrm>
              <a:off x="2644014" y="1327484"/>
              <a:ext cx="7484434" cy="4801583"/>
              <a:chOff x="627905" y="1196751"/>
              <a:chExt cx="8108136" cy="4801583"/>
            </a:xfrm>
          </p:grpSpPr>
          <p:grpSp>
            <p:nvGrpSpPr>
              <p:cNvPr id="23" name="Group 55">
                <a:extLst>
                  <a:ext uri="{FF2B5EF4-FFF2-40B4-BE49-F238E27FC236}">
                    <a16:creationId xmlns:a16="http://schemas.microsoft.com/office/drawing/2014/main" id="{D0B31CD6-2ADB-7F1B-FC5E-EA1EF9C37DC8}"/>
                  </a:ext>
                </a:extLst>
              </p:cNvPr>
              <p:cNvGrpSpPr/>
              <p:nvPr/>
            </p:nvGrpSpPr>
            <p:grpSpPr>
              <a:xfrm>
                <a:off x="627905" y="1196751"/>
                <a:ext cx="7994429" cy="4801583"/>
                <a:chOff x="627905" y="1196751"/>
                <a:chExt cx="7994429" cy="4801583"/>
              </a:xfrm>
            </p:grpSpPr>
            <p:sp>
              <p:nvSpPr>
                <p:cNvPr id="44" name="Line 13">
                  <a:extLst>
                    <a:ext uri="{FF2B5EF4-FFF2-40B4-BE49-F238E27FC236}">
                      <a16:creationId xmlns:a16="http://schemas.microsoft.com/office/drawing/2014/main" id="{CFAE2366-760B-7B01-A937-D37B3011E23A}"/>
                    </a:ext>
                  </a:extLst>
                </p:cNvPr>
                <p:cNvSpPr>
                  <a:spLocks noChangeShapeType="1"/>
                </p:cNvSpPr>
                <p:nvPr/>
              </p:nvSpPr>
              <p:spPr bwMode="auto">
                <a:xfrm>
                  <a:off x="1418672" y="3316220"/>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3" name="Freeform 6">
                  <a:extLst>
                    <a:ext uri="{FF2B5EF4-FFF2-40B4-BE49-F238E27FC236}">
                      <a16:creationId xmlns:a16="http://schemas.microsoft.com/office/drawing/2014/main" id="{2DD67EBA-C7EE-8106-99AC-97C782875249}"/>
                    </a:ext>
                  </a:extLst>
                </p:cNvPr>
                <p:cNvSpPr>
                  <a:spLocks/>
                </p:cNvSpPr>
                <p:nvPr/>
              </p:nvSpPr>
              <p:spPr bwMode="auto">
                <a:xfrm>
                  <a:off x="1411844" y="1196751"/>
                  <a:ext cx="7145711" cy="4417006"/>
                </a:xfrm>
                <a:custGeom>
                  <a:avLst/>
                  <a:gdLst/>
                  <a:ahLst/>
                  <a:cxnLst>
                    <a:cxn ang="0">
                      <a:pos x="0" y="0"/>
                    </a:cxn>
                    <a:cxn ang="0">
                      <a:pos x="0" y="1388"/>
                    </a:cxn>
                    <a:cxn ang="0">
                      <a:pos x="2450" y="1388"/>
                    </a:cxn>
                  </a:cxnLst>
                  <a:rect l="0" t="0" r="r" b="b"/>
                  <a:pathLst>
                    <a:path w="2450" h="1388">
                      <a:moveTo>
                        <a:pt x="0" y="0"/>
                      </a:moveTo>
                      <a:cubicBezTo>
                        <a:pt x="0" y="1388"/>
                        <a:pt x="0" y="1388"/>
                        <a:pt x="0" y="1388"/>
                      </a:cubicBezTo>
                      <a:cubicBezTo>
                        <a:pt x="226" y="1388"/>
                        <a:pt x="2450" y="1388"/>
                        <a:pt x="2450" y="1388"/>
                      </a:cubicBezTo>
                    </a:path>
                  </a:pathLst>
                </a:custGeom>
                <a:noFill/>
                <a:ln w="12700" cap="flat">
                  <a:solidFill>
                    <a:schemeClr val="bg1">
                      <a:lumMod val="65000"/>
                    </a:schemeClr>
                  </a:solidFill>
                  <a:prstDash val="solid"/>
                  <a:miter lim="800000"/>
                  <a:headEnd type="stealth"/>
                  <a:tailEnd type="none"/>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5" name="Line 14">
                  <a:extLst>
                    <a:ext uri="{FF2B5EF4-FFF2-40B4-BE49-F238E27FC236}">
                      <a16:creationId xmlns:a16="http://schemas.microsoft.com/office/drawing/2014/main" id="{AAA2B3CC-ADD9-EBD3-E50A-5987DCCB0AD2}"/>
                    </a:ext>
                  </a:extLst>
                </p:cNvPr>
                <p:cNvSpPr>
                  <a:spLocks noChangeShapeType="1"/>
                </p:cNvSpPr>
                <p:nvPr/>
              </p:nvSpPr>
              <p:spPr bwMode="auto">
                <a:xfrm>
                  <a:off x="1411844" y="4105565"/>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6" name="TextBox 45">
                  <a:extLst>
                    <a:ext uri="{FF2B5EF4-FFF2-40B4-BE49-F238E27FC236}">
                      <a16:creationId xmlns:a16="http://schemas.microsoft.com/office/drawing/2014/main" id="{AF74A32B-CEF3-7C47-C17B-06119699FB49}"/>
                    </a:ext>
                  </a:extLst>
                </p:cNvPr>
                <p:cNvSpPr txBox="1"/>
                <p:nvPr/>
              </p:nvSpPr>
              <p:spPr>
                <a:xfrm>
                  <a:off x="1075893" y="3204474"/>
                  <a:ext cx="27611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a:t>
                  </a:r>
                </a:p>
              </p:txBody>
            </p:sp>
            <p:sp>
              <p:nvSpPr>
                <p:cNvPr id="47" name="TextBox 46">
                  <a:extLst>
                    <a:ext uri="{FF2B5EF4-FFF2-40B4-BE49-F238E27FC236}">
                      <a16:creationId xmlns:a16="http://schemas.microsoft.com/office/drawing/2014/main" id="{796A9DE1-0CDB-0A01-4B4A-3A1246D63B18}"/>
                    </a:ext>
                  </a:extLst>
                </p:cNvPr>
                <p:cNvSpPr txBox="1"/>
                <p:nvPr/>
              </p:nvSpPr>
              <p:spPr>
                <a:xfrm>
                  <a:off x="1167934" y="3989556"/>
                  <a:ext cx="18407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a:t>
                  </a:r>
                </a:p>
              </p:txBody>
            </p:sp>
            <p:sp>
              <p:nvSpPr>
                <p:cNvPr id="48" name="TextBox 47">
                  <a:extLst>
                    <a:ext uri="{FF2B5EF4-FFF2-40B4-BE49-F238E27FC236}">
                      <a16:creationId xmlns:a16="http://schemas.microsoft.com/office/drawing/2014/main" id="{8F7F7E46-2684-371A-62D7-0E5A7DD5EC5B}"/>
                    </a:ext>
                  </a:extLst>
                </p:cNvPr>
                <p:cNvSpPr txBox="1"/>
                <p:nvPr/>
              </p:nvSpPr>
              <p:spPr>
                <a:xfrm rot="16200000">
                  <a:off x="-1481327" y="3622363"/>
                  <a:ext cx="4485203" cy="266739"/>
                </a:xfrm>
                <a:prstGeom prst="rect">
                  <a:avLst/>
                </a:prstGeom>
                <a:noFill/>
              </p:spPr>
              <p:txBody>
                <a:bodyPr wrap="none" lIns="0" tIns="0" rIns="0" bIns="0" rtlCol="0" anchor="t">
                  <a:spAutoFit/>
                </a:bodyPr>
                <a:lstStyle/>
                <a:p>
                  <a:pPr algn="ctr" fontAlgn="base">
                    <a:spcBef>
                      <a:spcPct val="0"/>
                    </a:spcBef>
                    <a:spcAft>
                      <a:spcPct val="0"/>
                    </a:spcAft>
                    <a:defRPr/>
                  </a:pPr>
                  <a:r>
                    <a:rPr lang="en-GB" sz="1600" b="1">
                      <a:solidFill>
                        <a:srgbClr val="000000"/>
                      </a:solidFill>
                      <a:latin typeface="Arial" charset="0"/>
                      <a:cs typeface="Arial" charset="0"/>
                    </a:rPr>
                    <a:t>TB incidence (cases per million pop. per year)</a:t>
                  </a:r>
                </a:p>
              </p:txBody>
            </p:sp>
          </p:grpSp>
          <p:grpSp>
            <p:nvGrpSpPr>
              <p:cNvPr id="24" name="Group 56">
                <a:extLst>
                  <a:ext uri="{FF2B5EF4-FFF2-40B4-BE49-F238E27FC236}">
                    <a16:creationId xmlns:a16="http://schemas.microsoft.com/office/drawing/2014/main" id="{A599EC93-B272-83B7-F3E6-1071B6464EBF}"/>
                  </a:ext>
                </a:extLst>
              </p:cNvPr>
              <p:cNvGrpSpPr/>
              <p:nvPr/>
            </p:nvGrpSpPr>
            <p:grpSpPr>
              <a:xfrm>
                <a:off x="1227357" y="5578746"/>
                <a:ext cx="7508684" cy="304850"/>
                <a:chOff x="1227357" y="5578746"/>
                <a:chExt cx="7508684" cy="304850"/>
              </a:xfrm>
            </p:grpSpPr>
            <p:grpSp>
              <p:nvGrpSpPr>
                <p:cNvPr id="25" name="Group 28">
                  <a:extLst>
                    <a:ext uri="{FF2B5EF4-FFF2-40B4-BE49-F238E27FC236}">
                      <a16:creationId xmlns:a16="http://schemas.microsoft.com/office/drawing/2014/main" id="{4B9E87D8-81AE-731D-8C0C-CAFCE8270BBE}"/>
                    </a:ext>
                  </a:extLst>
                </p:cNvPr>
                <p:cNvGrpSpPr/>
                <p:nvPr/>
              </p:nvGrpSpPr>
              <p:grpSpPr>
                <a:xfrm>
                  <a:off x="1227357" y="5578746"/>
                  <a:ext cx="368157" cy="304850"/>
                  <a:chOff x="1497315" y="5753100"/>
                  <a:chExt cx="370287" cy="306614"/>
                </a:xfrm>
              </p:grpSpPr>
              <p:sp>
                <p:nvSpPr>
                  <p:cNvPr id="41" name="TextBox 40">
                    <a:extLst>
                      <a:ext uri="{FF2B5EF4-FFF2-40B4-BE49-F238E27FC236}">
                        <a16:creationId xmlns:a16="http://schemas.microsoft.com/office/drawing/2014/main" id="{984375C0-8E38-838B-8DE0-A6D3F1D17D6F}"/>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2000</a:t>
                    </a:r>
                  </a:p>
                </p:txBody>
              </p:sp>
              <p:cxnSp>
                <p:nvCxnSpPr>
                  <p:cNvPr id="42" name="Straight Connector 41">
                    <a:extLst>
                      <a:ext uri="{FF2B5EF4-FFF2-40B4-BE49-F238E27FC236}">
                        <a16:creationId xmlns:a16="http://schemas.microsoft.com/office/drawing/2014/main" id="{0C0BC314-4D89-96F6-30E5-76F6761B35E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9">
                  <a:extLst>
                    <a:ext uri="{FF2B5EF4-FFF2-40B4-BE49-F238E27FC236}">
                      <a16:creationId xmlns:a16="http://schemas.microsoft.com/office/drawing/2014/main" id="{E6E42E26-4235-5DEC-7D13-DFCE5459C099}"/>
                    </a:ext>
                  </a:extLst>
                </p:cNvPr>
                <p:cNvGrpSpPr/>
                <p:nvPr/>
              </p:nvGrpSpPr>
              <p:grpSpPr>
                <a:xfrm>
                  <a:off x="2655463" y="5578746"/>
                  <a:ext cx="368157" cy="304850"/>
                  <a:chOff x="1497315" y="5753100"/>
                  <a:chExt cx="370287" cy="306614"/>
                </a:xfrm>
              </p:grpSpPr>
              <p:sp>
                <p:nvSpPr>
                  <p:cNvPr id="39" name="TextBox 38">
                    <a:extLst>
                      <a:ext uri="{FF2B5EF4-FFF2-40B4-BE49-F238E27FC236}">
                        <a16:creationId xmlns:a16="http://schemas.microsoft.com/office/drawing/2014/main" id="{A2FC07A1-8AAE-4C45-EE45-4BF0F6DECFFC}"/>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2010</a:t>
                    </a:r>
                  </a:p>
                </p:txBody>
              </p:sp>
              <p:cxnSp>
                <p:nvCxnSpPr>
                  <p:cNvPr id="40" name="Straight Connector 39">
                    <a:extLst>
                      <a:ext uri="{FF2B5EF4-FFF2-40B4-BE49-F238E27FC236}">
                        <a16:creationId xmlns:a16="http://schemas.microsoft.com/office/drawing/2014/main" id="{D6577407-6AE1-3495-61A7-E95EDA60CC12}"/>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32">
                  <a:extLst>
                    <a:ext uri="{FF2B5EF4-FFF2-40B4-BE49-F238E27FC236}">
                      <a16:creationId xmlns:a16="http://schemas.microsoft.com/office/drawing/2014/main" id="{9DFF09DB-9A1F-7FC4-6C60-9229C12F0978}"/>
                    </a:ext>
                  </a:extLst>
                </p:cNvPr>
                <p:cNvGrpSpPr/>
                <p:nvPr/>
              </p:nvGrpSpPr>
              <p:grpSpPr>
                <a:xfrm>
                  <a:off x="4083568" y="5578746"/>
                  <a:ext cx="368157" cy="304850"/>
                  <a:chOff x="1497315" y="5753100"/>
                  <a:chExt cx="370287" cy="306614"/>
                </a:xfrm>
              </p:grpSpPr>
              <p:sp>
                <p:nvSpPr>
                  <p:cNvPr id="37" name="TextBox 36">
                    <a:extLst>
                      <a:ext uri="{FF2B5EF4-FFF2-40B4-BE49-F238E27FC236}">
                        <a16:creationId xmlns:a16="http://schemas.microsoft.com/office/drawing/2014/main" id="{4D0B1FD0-4339-1ABC-77D0-F49ADAA702F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2020</a:t>
                    </a:r>
                  </a:p>
                </p:txBody>
              </p:sp>
              <p:cxnSp>
                <p:nvCxnSpPr>
                  <p:cNvPr id="38" name="Straight Connector 37">
                    <a:extLst>
                      <a:ext uri="{FF2B5EF4-FFF2-40B4-BE49-F238E27FC236}">
                        <a16:creationId xmlns:a16="http://schemas.microsoft.com/office/drawing/2014/main" id="{EBA199E7-7F85-E445-68BE-7632C4613F1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35">
                  <a:extLst>
                    <a:ext uri="{FF2B5EF4-FFF2-40B4-BE49-F238E27FC236}">
                      <a16:creationId xmlns:a16="http://schemas.microsoft.com/office/drawing/2014/main" id="{52D926F1-71AE-FF28-3BBB-3344F3B210CB}"/>
                    </a:ext>
                  </a:extLst>
                </p:cNvPr>
                <p:cNvGrpSpPr/>
                <p:nvPr/>
              </p:nvGrpSpPr>
              <p:grpSpPr>
                <a:xfrm>
                  <a:off x="5511674" y="5578746"/>
                  <a:ext cx="368157" cy="304850"/>
                  <a:chOff x="1497315" y="5753100"/>
                  <a:chExt cx="370287" cy="306614"/>
                </a:xfrm>
              </p:grpSpPr>
              <p:sp>
                <p:nvSpPr>
                  <p:cNvPr id="35" name="TextBox 34">
                    <a:extLst>
                      <a:ext uri="{FF2B5EF4-FFF2-40B4-BE49-F238E27FC236}">
                        <a16:creationId xmlns:a16="http://schemas.microsoft.com/office/drawing/2014/main" id="{A2CA44ED-3DE2-4793-D09E-FFD30D307B09}"/>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2030</a:t>
                    </a:r>
                  </a:p>
                </p:txBody>
              </p:sp>
              <p:cxnSp>
                <p:nvCxnSpPr>
                  <p:cNvPr id="36" name="Straight Connector 35">
                    <a:extLst>
                      <a:ext uri="{FF2B5EF4-FFF2-40B4-BE49-F238E27FC236}">
                        <a16:creationId xmlns:a16="http://schemas.microsoft.com/office/drawing/2014/main" id="{D685252B-71A9-2638-5669-13D135CF4CD2}"/>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38">
                  <a:extLst>
                    <a:ext uri="{FF2B5EF4-FFF2-40B4-BE49-F238E27FC236}">
                      <a16:creationId xmlns:a16="http://schemas.microsoft.com/office/drawing/2014/main" id="{2C1B2EF4-4887-6203-07CC-637A5316FB9F}"/>
                    </a:ext>
                  </a:extLst>
                </p:cNvPr>
                <p:cNvGrpSpPr/>
                <p:nvPr/>
              </p:nvGrpSpPr>
              <p:grpSpPr>
                <a:xfrm>
                  <a:off x="6939779" y="5578746"/>
                  <a:ext cx="368157" cy="304850"/>
                  <a:chOff x="1497315" y="5753100"/>
                  <a:chExt cx="370287" cy="306614"/>
                </a:xfrm>
              </p:grpSpPr>
              <p:sp>
                <p:nvSpPr>
                  <p:cNvPr id="33" name="TextBox 32">
                    <a:extLst>
                      <a:ext uri="{FF2B5EF4-FFF2-40B4-BE49-F238E27FC236}">
                        <a16:creationId xmlns:a16="http://schemas.microsoft.com/office/drawing/2014/main" id="{EF66E92F-E1E2-137E-B331-782D41EF040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2040</a:t>
                    </a:r>
                  </a:p>
                </p:txBody>
              </p:sp>
              <p:cxnSp>
                <p:nvCxnSpPr>
                  <p:cNvPr id="34" name="Straight Connector 33">
                    <a:extLst>
                      <a:ext uri="{FF2B5EF4-FFF2-40B4-BE49-F238E27FC236}">
                        <a16:creationId xmlns:a16="http://schemas.microsoft.com/office/drawing/2014/main" id="{359AD913-B521-F943-4ABF-3831CDFE8BCE}"/>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41">
                  <a:extLst>
                    <a:ext uri="{FF2B5EF4-FFF2-40B4-BE49-F238E27FC236}">
                      <a16:creationId xmlns:a16="http://schemas.microsoft.com/office/drawing/2014/main" id="{5980C735-6AFA-676D-8EE1-CB91430D5C7B}"/>
                    </a:ext>
                  </a:extLst>
                </p:cNvPr>
                <p:cNvGrpSpPr/>
                <p:nvPr/>
              </p:nvGrpSpPr>
              <p:grpSpPr>
                <a:xfrm>
                  <a:off x="8367884" y="5578746"/>
                  <a:ext cx="368157" cy="304850"/>
                  <a:chOff x="1497315" y="5753100"/>
                  <a:chExt cx="370287" cy="306614"/>
                </a:xfrm>
              </p:grpSpPr>
              <p:sp>
                <p:nvSpPr>
                  <p:cNvPr id="31" name="TextBox 30">
                    <a:extLst>
                      <a:ext uri="{FF2B5EF4-FFF2-40B4-BE49-F238E27FC236}">
                        <a16:creationId xmlns:a16="http://schemas.microsoft.com/office/drawing/2014/main" id="{1809B777-96BC-C623-6A09-9663CCF52397}"/>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2050</a:t>
                    </a:r>
                  </a:p>
                </p:txBody>
              </p:sp>
              <p:cxnSp>
                <p:nvCxnSpPr>
                  <p:cNvPr id="32" name="Straight Connector 31">
                    <a:extLst>
                      <a:ext uri="{FF2B5EF4-FFF2-40B4-BE49-F238E27FC236}">
                        <a16:creationId xmlns:a16="http://schemas.microsoft.com/office/drawing/2014/main" id="{1D4D390C-EFB4-42EF-C343-F14D7146F95E}"/>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0" name="Footnote">
              <a:extLst>
                <a:ext uri="{FF2B5EF4-FFF2-40B4-BE49-F238E27FC236}">
                  <a16:creationId xmlns:a16="http://schemas.microsoft.com/office/drawing/2014/main" id="{4AF56A92-A337-E453-D485-787E023BB2FD}"/>
                </a:ext>
              </a:extLst>
            </p:cNvPr>
            <p:cNvSpPr>
              <a:spLocks noChangeArrowheads="1"/>
            </p:cNvSpPr>
            <p:nvPr/>
          </p:nvSpPr>
          <p:spPr bwMode="gray">
            <a:xfrm>
              <a:off x="2144632" y="6349617"/>
              <a:ext cx="8871377" cy="391453"/>
            </a:xfrm>
            <a:prstGeom prst="rect">
              <a:avLst/>
            </a:prstGeom>
            <a:noFill/>
            <a:ln w="9525" algn="ctr">
              <a:noFill/>
              <a:miter lim="800000"/>
              <a:headEnd type="none" w="lg" len="lg"/>
              <a:tailEnd type="none" w="lg" len="lg"/>
            </a:ln>
          </p:spPr>
          <p:txBody>
            <a:bodyPr lIns="0" tIns="0" rIns="0" bIns="18288" anchor="b"/>
            <a:lstStyle/>
            <a:p>
              <a:pPr fontAlgn="base">
                <a:lnSpc>
                  <a:spcPct val="90000"/>
                </a:lnSpc>
                <a:spcBef>
                  <a:spcPct val="0"/>
                </a:spcBef>
                <a:spcAft>
                  <a:spcPct val="0"/>
                </a:spcAft>
                <a:defRPr/>
              </a:pPr>
              <a:r>
                <a:rPr lang="en-US" sz="1400">
                  <a:solidFill>
                    <a:srgbClr val="000000"/>
                  </a:solidFill>
                  <a:latin typeface="Arial" charset="0"/>
                  <a:cs typeface="Arial" charset="0"/>
                </a:rPr>
                <a:t>From </a:t>
              </a:r>
              <a:r>
                <a:rPr lang="en-US" sz="1400" i="1">
                  <a:solidFill>
                    <a:srgbClr val="000000"/>
                  </a:solidFill>
                  <a:latin typeface="Arial" charset="0"/>
                  <a:cs typeface="Arial" charset="0"/>
                </a:rPr>
                <a:t>Dye C et al., Prospects for Tuberculosis Elimination. Ann Rev Public Health 2013. 34:271-86 </a:t>
              </a:r>
              <a:endParaRPr lang="fr-FR" sz="1400" i="1">
                <a:solidFill>
                  <a:srgbClr val="000000"/>
                </a:solidFill>
                <a:latin typeface="Arial" charset="0"/>
                <a:cs typeface="Arial" charset="0"/>
              </a:endParaRPr>
            </a:p>
          </p:txBody>
        </p:sp>
        <p:sp>
          <p:nvSpPr>
            <p:cNvPr id="21" name="Line 13">
              <a:extLst>
                <a:ext uri="{FF2B5EF4-FFF2-40B4-BE49-F238E27FC236}">
                  <a16:creationId xmlns:a16="http://schemas.microsoft.com/office/drawing/2014/main" id="{D058F820-3EEA-8219-77B8-F94427CA7D42}"/>
                </a:ext>
              </a:extLst>
            </p:cNvPr>
            <p:cNvSpPr>
              <a:spLocks noChangeShapeType="1"/>
            </p:cNvSpPr>
            <p:nvPr/>
          </p:nvSpPr>
          <p:spPr bwMode="auto">
            <a:xfrm>
              <a:off x="3395868" y="2132857"/>
              <a:ext cx="6649535"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22" name="TextBox 21">
              <a:extLst>
                <a:ext uri="{FF2B5EF4-FFF2-40B4-BE49-F238E27FC236}">
                  <a16:creationId xmlns:a16="http://schemas.microsoft.com/office/drawing/2014/main" id="{25498C58-C451-6953-90CF-09AE1C1AE09E}"/>
                </a:ext>
              </a:extLst>
            </p:cNvPr>
            <p:cNvSpPr txBox="1"/>
            <p:nvPr/>
          </p:nvSpPr>
          <p:spPr>
            <a:xfrm>
              <a:off x="2813478" y="2062032"/>
              <a:ext cx="480057" cy="184666"/>
            </a:xfrm>
            <a:prstGeom prst="rect">
              <a:avLst/>
            </a:prstGeom>
            <a:noFill/>
          </p:spPr>
          <p:txBody>
            <a:bodyPr wrap="squar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1000</a:t>
              </a:r>
            </a:p>
          </p:txBody>
        </p:sp>
      </p:grpSp>
      <p:sp>
        <p:nvSpPr>
          <p:cNvPr id="51" name="TextBox 50">
            <a:extLst>
              <a:ext uri="{FF2B5EF4-FFF2-40B4-BE49-F238E27FC236}">
                <a16:creationId xmlns:a16="http://schemas.microsoft.com/office/drawing/2014/main" id="{CD57E7CC-B1D3-9B86-367C-A17281B312D9}"/>
              </a:ext>
            </a:extLst>
          </p:cNvPr>
          <p:cNvSpPr txBox="1"/>
          <p:nvPr/>
        </p:nvSpPr>
        <p:spPr>
          <a:xfrm>
            <a:off x="28874" y="215599"/>
            <a:ext cx="8853723" cy="954107"/>
          </a:xfrm>
          <a:prstGeom prst="rect">
            <a:avLst/>
          </a:prstGeom>
          <a:noFill/>
        </p:spPr>
        <p:txBody>
          <a:bodyPr wrap="square" lIns="91440" tIns="45720" rIns="91440" bIns="45720" anchor="ctr">
            <a:spAutoFit/>
          </a:bodyPr>
          <a:lstStyle/>
          <a:p>
            <a:pPr algn="l"/>
            <a:r>
              <a:rPr lang="en-US" sz="3200" b="1" kern="0">
                <a:solidFill>
                  <a:schemeClr val="bg1"/>
                </a:solidFill>
                <a:latin typeface="Calibri"/>
                <a:ea typeface="Source Sans Pro"/>
                <a:cs typeface="Calibri"/>
              </a:rPr>
              <a:t>Background (2)</a:t>
            </a:r>
          </a:p>
          <a:p>
            <a:r>
              <a:rPr lang="en-US" sz="2400" b="0" i="1" kern="0">
                <a:solidFill>
                  <a:srgbClr val="FF0000"/>
                </a:solidFill>
                <a:latin typeface="Calibri"/>
                <a:cs typeface="Calibri"/>
              </a:rPr>
              <a:t>The </a:t>
            </a:r>
            <a:r>
              <a:rPr lang="en-US" sz="2400" i="1" kern="0">
                <a:solidFill>
                  <a:srgbClr val="FF0000"/>
                </a:solidFill>
                <a:latin typeface="Calibri"/>
                <a:cs typeface="Calibri"/>
              </a:rPr>
              <a:t>potential of TPT to accelerate the decline in TB incidence</a:t>
            </a:r>
            <a:endParaRPr lang="fr-CH" altLang="en-US" sz="2400" i="1" kern="0">
              <a:solidFill>
                <a:srgbClr val="FF0000"/>
              </a:solidFill>
              <a:latin typeface="Calibri"/>
              <a:cs typeface="Calibri"/>
            </a:endParaRPr>
          </a:p>
        </p:txBody>
      </p:sp>
    </p:spTree>
    <p:extLst>
      <p:ext uri="{BB962C8B-B14F-4D97-AF65-F5344CB8AC3E}">
        <p14:creationId xmlns:p14="http://schemas.microsoft.com/office/powerpoint/2010/main" val="122319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5</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6" name="Title 20">
            <a:extLst>
              <a:ext uri="{FF2B5EF4-FFF2-40B4-BE49-F238E27FC236}">
                <a16:creationId xmlns:a16="http://schemas.microsoft.com/office/drawing/2014/main" id="{06FD6BE9-642C-2483-795A-CDD7A3051D8E}"/>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a:solidFill>
                  <a:schemeClr val="bg1"/>
                </a:solidFill>
                <a:latin typeface="Calibri"/>
                <a:cs typeface="Calibri"/>
              </a:rPr>
              <a:t>Evidence (1): TPT for people living </a:t>
            </a:r>
            <a:r>
              <a:rPr lang="en-GB" sz="2800" b="1" kern="0">
                <a:solidFill>
                  <a:schemeClr val="bg1"/>
                </a:solidFill>
                <a:latin typeface="Calibri"/>
                <a:cs typeface="Calibri"/>
              </a:rPr>
              <a:t>with HIV</a:t>
            </a:r>
            <a:endParaRPr lang="en-US" sz="2800" b="1" kern="0">
              <a:solidFill>
                <a:schemeClr val="bg1"/>
              </a:solidFill>
              <a:latin typeface="Calibri"/>
              <a:cs typeface="Calibri"/>
            </a:endParaRPr>
          </a:p>
        </p:txBody>
      </p:sp>
      <p:sp>
        <p:nvSpPr>
          <p:cNvPr id="5" name="TextBox 4">
            <a:extLst>
              <a:ext uri="{FF2B5EF4-FFF2-40B4-BE49-F238E27FC236}">
                <a16:creationId xmlns:a16="http://schemas.microsoft.com/office/drawing/2014/main" id="{66DC233D-736B-45CF-0993-59780D1799D7}"/>
              </a:ext>
            </a:extLst>
          </p:cNvPr>
          <p:cNvSpPr txBox="1"/>
          <p:nvPr/>
        </p:nvSpPr>
        <p:spPr>
          <a:xfrm>
            <a:off x="251927" y="909911"/>
            <a:ext cx="11666588"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b="1" i="1">
                <a:latin typeface="Calibri"/>
                <a:cs typeface="Calibri"/>
              </a:rPr>
              <a:t>Adults and adolescents living with HIV</a:t>
            </a:r>
            <a:r>
              <a:rPr lang="en-GB" b="1">
                <a:latin typeface="Calibri"/>
                <a:cs typeface="Calibri"/>
              </a:rPr>
              <a:t> (Pre-ART)</a:t>
            </a:r>
            <a:endParaRPr lang="en-US">
              <a:latin typeface="Calibri"/>
              <a:cs typeface="Calibri"/>
            </a:endParaRPr>
          </a:p>
          <a:p>
            <a:pPr marL="342900" indent="-342900">
              <a:lnSpc>
                <a:spcPct val="150000"/>
              </a:lnSpc>
              <a:buFont typeface="Arial"/>
              <a:buChar char="•"/>
            </a:pPr>
            <a:r>
              <a:rPr lang="en-GB">
                <a:latin typeface="Calibri"/>
                <a:cs typeface="Calibri"/>
              </a:rPr>
              <a:t>In a systematic review of 12 RCTs (8578 people living with HIV), isoniazid preventive treatment reduced overall risk for TB by 33% </a:t>
            </a:r>
            <a:r>
              <a:rPr lang="en-GB" b="1">
                <a:latin typeface="Calibri"/>
                <a:cs typeface="Calibri"/>
              </a:rPr>
              <a:t>(relative risk 0.67, 95% CI: 0.51–0.87</a:t>
            </a:r>
            <a:r>
              <a:rPr lang="en-GB">
                <a:latin typeface="Calibri"/>
                <a:cs typeface="Calibri"/>
              </a:rPr>
              <a:t>)</a:t>
            </a:r>
          </a:p>
          <a:p>
            <a:pPr marL="800100" lvl="1" indent="-342900">
              <a:lnSpc>
                <a:spcPct val="150000"/>
              </a:lnSpc>
              <a:buFont typeface="Arial"/>
              <a:buChar char="•"/>
            </a:pPr>
            <a:r>
              <a:rPr lang="en-GB">
                <a:latin typeface="Calibri"/>
                <a:cs typeface="Calibri"/>
              </a:rPr>
              <a:t>TST positive, the reduction increased to 64% (</a:t>
            </a:r>
            <a:r>
              <a:rPr lang="en-GB" b="1">
                <a:latin typeface="Calibri"/>
                <a:cs typeface="Calibri"/>
              </a:rPr>
              <a:t>RR 0.36, 95% CI 0.22–0.61</a:t>
            </a:r>
            <a:r>
              <a:rPr lang="en-GB">
                <a:latin typeface="Calibri"/>
                <a:cs typeface="Calibri"/>
              </a:rPr>
              <a:t>)</a:t>
            </a:r>
          </a:p>
          <a:p>
            <a:pPr marL="800100" lvl="1" indent="-342900">
              <a:lnSpc>
                <a:spcPct val="150000"/>
              </a:lnSpc>
              <a:buFont typeface="Arial"/>
              <a:buChar char="•"/>
            </a:pPr>
            <a:r>
              <a:rPr lang="en-GB">
                <a:latin typeface="Calibri"/>
                <a:cs typeface="Calibri"/>
              </a:rPr>
              <a:t>TST negative, 14% (</a:t>
            </a:r>
            <a:r>
              <a:rPr lang="en-GB" b="1">
                <a:latin typeface="Calibri"/>
                <a:cs typeface="Calibri"/>
              </a:rPr>
              <a:t>RR 0.86, 95% CI 0.59–1.26</a:t>
            </a:r>
            <a:r>
              <a:rPr lang="en-GB">
                <a:latin typeface="Calibri"/>
                <a:cs typeface="Calibri"/>
              </a:rPr>
              <a:t>)</a:t>
            </a:r>
          </a:p>
          <a:p>
            <a:pPr>
              <a:lnSpc>
                <a:spcPct val="150000"/>
              </a:lnSpc>
            </a:pPr>
            <a:r>
              <a:rPr lang="en-GB" b="1" i="1">
                <a:latin typeface="Calibri"/>
                <a:cs typeface="Calibri"/>
              </a:rPr>
              <a:t>Adults and adolescents living with HIV</a:t>
            </a:r>
            <a:r>
              <a:rPr lang="en-GB" b="1">
                <a:latin typeface="Calibri"/>
                <a:cs typeface="Calibri"/>
              </a:rPr>
              <a:t> (ART)</a:t>
            </a:r>
            <a:endParaRPr lang="en-GB">
              <a:latin typeface="Calibri"/>
              <a:cs typeface="Calibri"/>
            </a:endParaRPr>
          </a:p>
          <a:p>
            <a:pPr marL="342900" indent="-342900">
              <a:lnSpc>
                <a:spcPct val="150000"/>
              </a:lnSpc>
              <a:buFont typeface="Arial"/>
              <a:buChar char="•"/>
            </a:pPr>
            <a:r>
              <a:rPr lang="en-GB">
                <a:latin typeface="Calibri"/>
                <a:cs typeface="Calibri"/>
              </a:rPr>
              <a:t>In one RCT (2056 people living with HIV), isoniazid preventive treatment showed additive benefits to ART in reducing both TB incidence and overall mortality</a:t>
            </a:r>
          </a:p>
          <a:p>
            <a:pPr marL="342900" indent="-342900">
              <a:lnSpc>
                <a:spcPct val="150000"/>
              </a:lnSpc>
              <a:buFont typeface="Arial"/>
              <a:buChar char="•"/>
            </a:pPr>
            <a:r>
              <a:rPr lang="en-GB">
                <a:solidFill>
                  <a:schemeClr val="tx1">
                    <a:lumMod val="95000"/>
                    <a:lumOff val="5000"/>
                  </a:schemeClr>
                </a:solidFill>
                <a:latin typeface="Calibri"/>
                <a:cs typeface="Calibri"/>
              </a:rPr>
              <a:t>In one double-blind RCT (1329 people living with HIV receiving ART), </a:t>
            </a:r>
            <a:r>
              <a:rPr lang="en-US">
                <a:solidFill>
                  <a:schemeClr val="tx1">
                    <a:lumMod val="95000"/>
                    <a:lumOff val="5000"/>
                  </a:schemeClr>
                </a:solidFill>
                <a:latin typeface="Calibri"/>
                <a:cs typeface="Calibri"/>
              </a:rPr>
              <a:t>the effect of </a:t>
            </a:r>
            <a:r>
              <a:rPr lang="en-GB">
                <a:solidFill>
                  <a:schemeClr val="tx1">
                    <a:lumMod val="95000"/>
                    <a:lumOff val="5000"/>
                  </a:schemeClr>
                </a:solidFill>
                <a:latin typeface="Calibri"/>
                <a:cs typeface="Calibri"/>
              </a:rPr>
              <a:t>isoniazid preventive treatment</a:t>
            </a:r>
            <a:r>
              <a:rPr lang="en-US">
                <a:solidFill>
                  <a:schemeClr val="tx1">
                    <a:lumMod val="95000"/>
                    <a:lumOff val="5000"/>
                  </a:schemeClr>
                </a:solidFill>
                <a:latin typeface="Calibri"/>
                <a:cs typeface="Calibri"/>
              </a:rPr>
              <a:t> was not statistically significantly different between patients who were positive or negative on TST or IGRA</a:t>
            </a:r>
            <a:r>
              <a:rPr lang="en-GB">
                <a:solidFill>
                  <a:schemeClr val="tx1">
                    <a:lumMod val="95000"/>
                    <a:lumOff val="5000"/>
                  </a:schemeClr>
                </a:solidFill>
                <a:latin typeface="Calibri"/>
                <a:cs typeface="Calibri"/>
              </a:rPr>
              <a:t> </a:t>
            </a:r>
          </a:p>
          <a:p>
            <a:pPr>
              <a:lnSpc>
                <a:spcPct val="150000"/>
              </a:lnSpc>
            </a:pPr>
            <a:r>
              <a:rPr lang="en-GB" b="1" i="1">
                <a:latin typeface="Calibri"/>
                <a:cs typeface="Calibri"/>
              </a:rPr>
              <a:t>Children and infants with HIV</a:t>
            </a:r>
            <a:r>
              <a:rPr lang="en-GB" b="1">
                <a:latin typeface="Calibri"/>
                <a:cs typeface="Calibri"/>
              </a:rPr>
              <a:t> </a:t>
            </a:r>
          </a:p>
          <a:p>
            <a:pPr marL="285750" indent="-285750">
              <a:lnSpc>
                <a:spcPct val="150000"/>
              </a:lnSpc>
              <a:buFont typeface="Arial"/>
              <a:buChar char="•"/>
            </a:pPr>
            <a:r>
              <a:rPr lang="en-GB">
                <a:latin typeface="Calibri"/>
                <a:cs typeface="Calibri"/>
              </a:rPr>
              <a:t>Overall limited or low-quality evidence in children with HIV, but Guideline Development Groups deemed it biologically plausible to extrapolate evidence from adults with HIV with and without ART to children</a:t>
            </a:r>
          </a:p>
        </p:txBody>
      </p:sp>
    </p:spTree>
    <p:extLst>
      <p:ext uri="{BB962C8B-B14F-4D97-AF65-F5344CB8AC3E}">
        <p14:creationId xmlns:p14="http://schemas.microsoft.com/office/powerpoint/2010/main" val="33103572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6</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50" name="Title 20">
            <a:extLst>
              <a:ext uri="{FF2B5EF4-FFF2-40B4-BE49-F238E27FC236}">
                <a16:creationId xmlns:a16="http://schemas.microsoft.com/office/drawing/2014/main" id="{608D2786-29A7-C895-6869-62F7722D6D9D}"/>
              </a:ext>
            </a:extLst>
          </p:cNvPr>
          <p:cNvSpPr txBox="1">
            <a:spLocks/>
          </p:cNvSpPr>
          <p:nvPr/>
        </p:nvSpPr>
        <p:spPr>
          <a:xfrm>
            <a:off x="33264" y="145227"/>
            <a:ext cx="11189148" cy="100980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US" sz="11200" b="1" kern="0">
                <a:solidFill>
                  <a:schemeClr val="bg1"/>
                </a:solidFill>
                <a:latin typeface="Calibri"/>
                <a:ea typeface="Source Sans Pro"/>
                <a:cs typeface="Calibri"/>
              </a:rPr>
              <a:t>Evidence (2): </a:t>
            </a:r>
            <a:r>
              <a:rPr lang="en-US" sz="11200" b="1" kern="0">
                <a:solidFill>
                  <a:schemeClr val="bg1"/>
                </a:solidFill>
                <a:latin typeface="Calibri"/>
                <a:cs typeface="Calibri"/>
              </a:rPr>
              <a:t>TPT for household contacts</a:t>
            </a:r>
            <a:br>
              <a:rPr lang="en-US" sz="3600" b="1">
                <a:latin typeface="Calibri"/>
                <a:cs typeface="Calibri"/>
              </a:rPr>
            </a:br>
            <a:r>
              <a:rPr lang="en-US" sz="7200" i="1">
                <a:solidFill>
                  <a:srgbClr val="FF0000"/>
                </a:solidFill>
                <a:latin typeface="Calibri"/>
                <a:cs typeface="Calibri"/>
              </a:rPr>
              <a:t>Risk for TB in household contacts by</a:t>
            </a:r>
            <a:r>
              <a:rPr lang="en-US" sz="7200" i="1" u="none" strike="noStrike" kern="1200" cap="none" spc="0" baseline="0">
                <a:solidFill>
                  <a:srgbClr val="FF0000"/>
                </a:solidFill>
                <a:uFillTx/>
                <a:latin typeface="Calibri"/>
                <a:cs typeface="Calibri"/>
              </a:rPr>
              <a:t> age-group and baseline infection status, compared with the general population</a:t>
            </a:r>
            <a:r>
              <a:rPr lang="en-US" sz="7200" i="1">
                <a:solidFill>
                  <a:srgbClr val="FF0000"/>
                </a:solidFill>
                <a:latin typeface="Calibri"/>
                <a:cs typeface="Calibri"/>
              </a:rPr>
              <a:t> </a:t>
            </a:r>
            <a:endParaRPr lang="en-US" sz="7200" kern="0">
              <a:solidFill>
                <a:srgbClr val="FF00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1" name="Picture 3">
            <a:extLst>
              <a:ext uri="{FF2B5EF4-FFF2-40B4-BE49-F238E27FC236}">
                <a16:creationId xmlns:a16="http://schemas.microsoft.com/office/drawing/2014/main" id="{5522B518-B60B-100D-062C-97F86F640A76}"/>
              </a:ext>
            </a:extLst>
          </p:cNvPr>
          <p:cNvPicPr>
            <a:picLocks noChangeAspect="1"/>
          </p:cNvPicPr>
          <p:nvPr/>
        </p:nvPicPr>
        <p:blipFill>
          <a:blip r:embed="rId3"/>
          <a:stretch>
            <a:fillRect/>
          </a:stretch>
        </p:blipFill>
        <p:spPr>
          <a:xfrm>
            <a:off x="839419" y="1340766"/>
            <a:ext cx="10138528" cy="4895514"/>
          </a:xfrm>
          <a:prstGeom prst="rect">
            <a:avLst/>
          </a:prstGeom>
          <a:noFill/>
          <a:ln>
            <a:noFill/>
          </a:ln>
        </p:spPr>
      </p:pic>
    </p:spTree>
    <p:extLst>
      <p:ext uri="{BB962C8B-B14F-4D97-AF65-F5344CB8AC3E}">
        <p14:creationId xmlns:p14="http://schemas.microsoft.com/office/powerpoint/2010/main" val="326828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7</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itle 20">
            <a:extLst>
              <a:ext uri="{FF2B5EF4-FFF2-40B4-BE49-F238E27FC236}">
                <a16:creationId xmlns:a16="http://schemas.microsoft.com/office/drawing/2014/main" id="{D2647E08-E2B0-25CB-5AF5-70460107E10B}"/>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a:solidFill>
                  <a:schemeClr val="bg1"/>
                </a:solidFill>
                <a:latin typeface="Calibri"/>
                <a:cs typeface="Calibri"/>
              </a:rPr>
              <a:t>Evidence (3): TPT options</a:t>
            </a:r>
          </a:p>
        </p:txBody>
      </p:sp>
      <p:sp>
        <p:nvSpPr>
          <p:cNvPr id="6" name="TextBox 5">
            <a:extLst>
              <a:ext uri="{FF2B5EF4-FFF2-40B4-BE49-F238E27FC236}">
                <a16:creationId xmlns:a16="http://schemas.microsoft.com/office/drawing/2014/main" id="{C1142EE5-2655-6FBD-36DC-48A6CEDBA7A9}"/>
              </a:ext>
            </a:extLst>
          </p:cNvPr>
          <p:cNvSpPr txBox="1"/>
          <p:nvPr/>
        </p:nvSpPr>
        <p:spPr>
          <a:xfrm>
            <a:off x="202026" y="907989"/>
            <a:ext cx="11598086" cy="487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1900" b="1">
                <a:latin typeface="Calibri"/>
                <a:cs typeface="Calibri"/>
              </a:rPr>
              <a:t>Daily rifampicin plus isoniazid for 3 months (3HR) </a:t>
            </a:r>
            <a:r>
              <a:rPr lang="en-US" sz="1900">
                <a:latin typeface="Calibri"/>
                <a:cs typeface="Calibri"/>
              </a:rPr>
              <a:t> </a:t>
            </a:r>
            <a:endParaRPr lang="en-US" sz="1900">
              <a:latin typeface="Calibri"/>
              <a:cs typeface="Arial"/>
            </a:endParaRPr>
          </a:p>
          <a:p>
            <a:pPr marL="285750" indent="-285750" algn="just">
              <a:lnSpc>
                <a:spcPct val="150000"/>
              </a:lnSpc>
              <a:buFont typeface="Arial"/>
              <a:buChar char="•"/>
            </a:pPr>
            <a:r>
              <a:rPr lang="en-US" sz="1900">
                <a:latin typeface="Calibri"/>
                <a:cs typeface="Calibri"/>
              </a:rPr>
              <a:t>A systematic review updated in 2017 showed that the efficacy and the safety profile of 3–4 months daily rifampicin plus isoniazid were similar to those of 6 months daily isoniazid</a:t>
            </a:r>
            <a:endParaRPr lang="en-US" sz="1900">
              <a:latin typeface="Calibri"/>
              <a:cs typeface="Arial"/>
            </a:endParaRPr>
          </a:p>
          <a:p>
            <a:pPr algn="just">
              <a:lnSpc>
                <a:spcPct val="150000"/>
              </a:lnSpc>
            </a:pPr>
            <a:r>
              <a:rPr lang="en-US" sz="1900" b="1">
                <a:latin typeface="Calibri"/>
                <a:cs typeface="Calibri"/>
              </a:rPr>
              <a:t>Daily rifampicin monotherapy for 4 months (4R) </a:t>
            </a:r>
            <a:r>
              <a:rPr lang="en-US" sz="1900">
                <a:latin typeface="Calibri"/>
                <a:cs typeface="Calibri"/>
              </a:rPr>
              <a:t> </a:t>
            </a:r>
            <a:endParaRPr lang="en-US" sz="1900">
              <a:latin typeface="Calibri"/>
              <a:cs typeface="Arial"/>
            </a:endParaRPr>
          </a:p>
          <a:p>
            <a:pPr marL="285750" indent="-285750" algn="just">
              <a:lnSpc>
                <a:spcPct val="150000"/>
              </a:lnSpc>
              <a:buFont typeface="Arial"/>
              <a:buChar char="•"/>
            </a:pPr>
            <a:r>
              <a:rPr lang="en-US" sz="1900">
                <a:latin typeface="Calibri"/>
                <a:cs typeface="Calibri"/>
              </a:rPr>
              <a:t>A systematic review conducted for the 2015 TPT guidelines and updated in 2017 showed </a:t>
            </a:r>
            <a:endParaRPr lang="en-US" sz="1900">
              <a:latin typeface="Calibri"/>
              <a:cs typeface="Arial"/>
            </a:endParaRPr>
          </a:p>
          <a:p>
            <a:pPr marL="742950" lvl="1" indent="-285750" algn="just">
              <a:lnSpc>
                <a:spcPct val="150000"/>
              </a:lnSpc>
              <a:buFont typeface="Arial"/>
              <a:buChar char="•"/>
            </a:pPr>
            <a:r>
              <a:rPr lang="en-US" sz="1900">
                <a:latin typeface="Calibri"/>
                <a:cs typeface="Calibri"/>
              </a:rPr>
              <a:t>similar efficacy for 3–4 months daily rifampicin and 6 months daily isoniazid (OR, 0.78; 95% CI, 0.41–1.46)</a:t>
            </a:r>
            <a:endParaRPr lang="en-US" sz="1900">
              <a:latin typeface="Calibri"/>
              <a:ea typeface="Calibri"/>
              <a:cs typeface="Arial"/>
            </a:endParaRPr>
          </a:p>
          <a:p>
            <a:pPr marL="742950" lvl="1" indent="-285750" algn="just">
              <a:lnSpc>
                <a:spcPct val="150000"/>
              </a:lnSpc>
              <a:buFont typeface="Arial"/>
              <a:buChar char="•"/>
            </a:pPr>
            <a:r>
              <a:rPr lang="en-US" sz="1900">
                <a:latin typeface="Calibri"/>
                <a:cs typeface="Calibri"/>
              </a:rPr>
              <a:t>individuals given rifampicin daily for 3–4 months had a lower risk for hepatotoxicity than those treated with isoniazid monotherapy (OR 0.03; 95% CI 0.00–0.48)</a:t>
            </a:r>
            <a:endParaRPr lang="en-US" sz="1900">
              <a:latin typeface="Calibri"/>
              <a:ea typeface="Calibri"/>
              <a:cs typeface="Arial"/>
            </a:endParaRPr>
          </a:p>
          <a:p>
            <a:pPr marL="742950" lvl="1" indent="-285750" algn="just">
              <a:lnSpc>
                <a:spcPct val="150000"/>
              </a:lnSpc>
              <a:buFont typeface="Arial"/>
              <a:buChar char="•"/>
            </a:pPr>
            <a:r>
              <a:rPr lang="en-US" sz="1900">
                <a:latin typeface="Calibri"/>
                <a:cs typeface="Calibri"/>
              </a:rPr>
              <a:t>in individuals &lt;18 years, the difference in rate of TB disease between 4R and 9H (4R arm minus 9H arm) was -0.37 cases per 100 person-years (95% CI, −0.88; 0.14), while in individuals &gt;17 years, the difference was &lt;0.01 cases cases per 100 person-years (95%CI, −0.14;–0.16)</a:t>
            </a:r>
          </a:p>
        </p:txBody>
      </p:sp>
    </p:spTree>
    <p:extLst>
      <p:ext uri="{BB962C8B-B14F-4D97-AF65-F5344CB8AC3E}">
        <p14:creationId xmlns:p14="http://schemas.microsoft.com/office/powerpoint/2010/main" val="1814296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8</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4" name="Title 20">
            <a:extLst>
              <a:ext uri="{FF2B5EF4-FFF2-40B4-BE49-F238E27FC236}">
                <a16:creationId xmlns:a16="http://schemas.microsoft.com/office/drawing/2014/main" id="{24E94D48-C29E-11D1-FAF9-81325AC04346}"/>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a:solidFill>
                  <a:schemeClr val="bg1"/>
                </a:solidFill>
                <a:latin typeface="Calibri"/>
                <a:ea typeface="Source Sans Pro"/>
                <a:cs typeface="Calibri"/>
              </a:rPr>
              <a:t>Evidence (4): TPT options</a:t>
            </a:r>
            <a:endParaRPr lang="en-US" sz="1600" b="1" kern="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93608A-A600-6F78-9F74-DD99B3663D15}"/>
              </a:ext>
            </a:extLst>
          </p:cNvPr>
          <p:cNvSpPr txBox="1"/>
          <p:nvPr/>
        </p:nvSpPr>
        <p:spPr>
          <a:xfrm>
            <a:off x="372826" y="838654"/>
            <a:ext cx="11318560" cy="5310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1900" b="1" i="0" kern="1200">
                <a:solidFill>
                  <a:srgbClr val="000000"/>
                </a:solidFill>
                <a:latin typeface="Calibri"/>
                <a:ea typeface="Calibri"/>
                <a:cs typeface="Calibri"/>
              </a:rPr>
              <a:t>Daily rifapentine plus isoniazid for one month (</a:t>
            </a:r>
            <a:r>
              <a:rPr lang="en-GB" sz="1900" b="1" i="0" kern="1200">
                <a:solidFill>
                  <a:srgbClr val="000000"/>
                </a:solidFill>
                <a:latin typeface="Calibri"/>
                <a:ea typeface="Calibri"/>
                <a:cs typeface="Calibri"/>
              </a:rPr>
              <a:t>1HP)</a:t>
            </a:r>
            <a:endParaRPr lang="en-US" sz="1900">
              <a:latin typeface="Calibri"/>
              <a:ea typeface="Calibri"/>
              <a:cs typeface="Calibri"/>
            </a:endParaRPr>
          </a:p>
          <a:p>
            <a:pPr marL="342900" indent="-342900" algn="l" rtl="0">
              <a:lnSpc>
                <a:spcPct val="150000"/>
              </a:lnSpc>
              <a:buFont typeface="Arial"/>
              <a:buChar char="•"/>
            </a:pPr>
            <a:r>
              <a:rPr lang="en-GB" sz="1900" b="0" i="0" kern="1200">
                <a:solidFill>
                  <a:srgbClr val="000000"/>
                </a:solidFill>
                <a:latin typeface="Calibri"/>
                <a:ea typeface="Calibri"/>
                <a:cs typeface="Calibri"/>
              </a:rPr>
              <a:t>In one multi-country RCT, among all study participants, the difference in incidence rate of TB between 1HP and 9H (i.e</a:t>
            </a:r>
            <a:r>
              <a:rPr lang="en-GB" sz="1900">
                <a:solidFill>
                  <a:srgbClr val="000000"/>
                </a:solidFill>
                <a:latin typeface="Calibri"/>
                <a:ea typeface="Calibri"/>
                <a:cs typeface="Calibri"/>
              </a:rPr>
              <a:t>.,</a:t>
            </a:r>
            <a:r>
              <a:rPr lang="en-GB" sz="1900" b="0" i="0" kern="1200">
                <a:solidFill>
                  <a:srgbClr val="000000"/>
                </a:solidFill>
                <a:latin typeface="Calibri"/>
                <a:ea typeface="Calibri"/>
                <a:cs typeface="Calibri"/>
              </a:rPr>
              <a:t> 1HP arm minus 9H arm) was −0.02 per 100 person-years (95% confidence interval [CI], −0.35; +0.30)</a:t>
            </a:r>
          </a:p>
          <a:p>
            <a:pPr marL="342900" indent="-342900" algn="l" rtl="0">
              <a:lnSpc>
                <a:spcPct val="150000"/>
              </a:lnSpc>
              <a:buFont typeface="Arial"/>
              <a:buChar char="•"/>
            </a:pPr>
            <a:r>
              <a:rPr lang="en-GB" sz="1900" b="0" i="0" kern="1200">
                <a:solidFill>
                  <a:srgbClr val="000000"/>
                </a:solidFill>
                <a:latin typeface="Calibri"/>
                <a:ea typeface="Calibri"/>
                <a:cs typeface="Calibri"/>
              </a:rPr>
              <a:t>Non-inferiority was also shown for the sub-group with confirmed TB infection (incidence rate difference per 100 person-years = 0.069 [-0.830 to 0.690]), and among those on or without ART at start of study.</a:t>
            </a:r>
          </a:p>
          <a:p>
            <a:pPr algn="l" rtl="0">
              <a:lnSpc>
                <a:spcPct val="150000"/>
              </a:lnSpc>
            </a:pPr>
            <a:r>
              <a:rPr lang="en-GB" sz="1900" b="1" i="0" kern="1200">
                <a:solidFill>
                  <a:srgbClr val="000000"/>
                </a:solidFill>
                <a:latin typeface="Calibri"/>
                <a:ea typeface="Calibri"/>
                <a:cs typeface="Calibri"/>
              </a:rPr>
              <a:t>Weekly rifapentine plus isoniazid for 3 months (3HP)</a:t>
            </a:r>
          </a:p>
          <a:p>
            <a:pPr marL="342900" indent="-342900">
              <a:lnSpc>
                <a:spcPct val="150000"/>
              </a:lnSpc>
              <a:buFont typeface="Arial"/>
              <a:buChar char="•"/>
            </a:pPr>
            <a:r>
              <a:rPr lang="en-GB" sz="1900" kern="1200">
                <a:solidFill>
                  <a:srgbClr val="000000"/>
                </a:solidFill>
                <a:latin typeface="Calibri"/>
                <a:ea typeface="Calibri"/>
                <a:cs typeface="Calibri"/>
              </a:rPr>
              <a:t>A systematic review</a:t>
            </a:r>
            <a:r>
              <a:rPr lang="en-GB" sz="1900">
                <a:solidFill>
                  <a:srgbClr val="000000"/>
                </a:solidFill>
                <a:latin typeface="Calibri"/>
                <a:ea typeface="Calibri"/>
                <a:cs typeface="Calibri"/>
              </a:rPr>
              <a:t> was conducted</a:t>
            </a:r>
            <a:r>
              <a:rPr lang="en-GB" sz="1900" kern="1200">
                <a:solidFill>
                  <a:srgbClr val="000000"/>
                </a:solidFill>
                <a:latin typeface="Calibri"/>
                <a:ea typeface="Calibri"/>
                <a:cs typeface="Calibri"/>
              </a:rPr>
              <a:t> for the 2018 guidelines update to compare effectiveness of 3HP with that of isoniazid monotherapy (4 RCTs).</a:t>
            </a:r>
          </a:p>
          <a:p>
            <a:pPr marL="800100" lvl="1" indent="-342900" algn="l" rtl="0">
              <a:lnSpc>
                <a:spcPct val="150000"/>
              </a:lnSpc>
              <a:buFont typeface="Arial"/>
              <a:buChar char="•"/>
            </a:pPr>
            <a:r>
              <a:rPr lang="en-US" sz="1900" kern="1200">
                <a:solidFill>
                  <a:srgbClr val="000000"/>
                </a:solidFill>
                <a:latin typeface="Calibri"/>
                <a:ea typeface="Calibri"/>
                <a:cs typeface="Calibri"/>
              </a:rPr>
              <a:t>No significant difference found in incidence of TB disease between 3HP and 6H or 9H (RR 0.73, 95% CI 0.23; 2.30)</a:t>
            </a:r>
          </a:p>
          <a:p>
            <a:pPr marL="800100" lvl="1" indent="-342900" algn="l" rtl="0">
              <a:lnSpc>
                <a:spcPct val="150000"/>
              </a:lnSpc>
              <a:buFont typeface="Arial"/>
              <a:buChar char="•"/>
            </a:pPr>
            <a:r>
              <a:rPr lang="en-GB" sz="1900" kern="1200">
                <a:solidFill>
                  <a:srgbClr val="000000"/>
                </a:solidFill>
                <a:latin typeface="Calibri"/>
                <a:ea typeface="Calibri"/>
                <a:cs typeface="Calibri"/>
              </a:rPr>
              <a:t>3HP associated with higher completion in all subgroups (adults with HIV: RR 1.25, 95% CI 1.01; 1.55).</a:t>
            </a:r>
          </a:p>
        </p:txBody>
      </p:sp>
    </p:spTree>
    <p:extLst>
      <p:ext uri="{BB962C8B-B14F-4D97-AF65-F5344CB8AC3E}">
        <p14:creationId xmlns:p14="http://schemas.microsoft.com/office/powerpoint/2010/main" val="244654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fld id="{92E002D6-D190-45E2-A289-FEFF1EC166F2}" type="slidenum">
              <a:rPr lang="en-GB" smtClean="0"/>
              <a:pPr/>
              <a:t>9</a:t>
            </a:fld>
            <a:endParaRPr lang="en-GB"/>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r>
              <a:rPr lang="en-US"/>
              <a:t>Module 1: Tuberculosis preventive treatment</a:t>
            </a:r>
            <a:endParaRPr lang="en-GB"/>
          </a:p>
        </p:txBody>
      </p:sp>
      <p:sp>
        <p:nvSpPr>
          <p:cNvPr id="5" name="TextBox 4">
            <a:extLst>
              <a:ext uri="{FF2B5EF4-FFF2-40B4-BE49-F238E27FC236}">
                <a16:creationId xmlns:a16="http://schemas.microsoft.com/office/drawing/2014/main" id="{C03ACE75-1F2C-5EAC-317A-879E7D8B3994}"/>
              </a:ext>
            </a:extLst>
          </p:cNvPr>
          <p:cNvSpPr txBox="1"/>
          <p:nvPr/>
        </p:nvSpPr>
        <p:spPr>
          <a:xfrm>
            <a:off x="169119" y="208981"/>
            <a:ext cx="9153174" cy="584775"/>
          </a:xfrm>
          <a:prstGeom prst="rect">
            <a:avLst/>
          </a:prstGeom>
          <a:noFill/>
        </p:spPr>
        <p:txBody>
          <a:bodyPr wrap="square" lIns="91440" tIns="45720" rIns="91440" bIns="45720" anchor="t">
            <a:spAutoFit/>
          </a:bodyPr>
          <a:lstStyle/>
          <a:p>
            <a:r>
              <a:rPr lang="en-US" sz="3200" b="1" i="0">
                <a:solidFill>
                  <a:srgbClr val="FFFFFF"/>
                </a:solidFill>
                <a:effectLst/>
                <a:latin typeface="Source Sans Pro"/>
                <a:ea typeface="Source Sans Pro"/>
              </a:rPr>
              <a:t>Recommendations (1</a:t>
            </a:r>
            <a:r>
              <a:rPr lang="en-US" sz="3200" b="1">
                <a:solidFill>
                  <a:srgbClr val="FFFFFF"/>
                </a:solidFill>
                <a:latin typeface="Source Sans Pro"/>
                <a:ea typeface="Source Sans Pro"/>
              </a:rPr>
              <a:t>) </a:t>
            </a:r>
            <a:r>
              <a:rPr lang="en-US" sz="3200" b="1" i="1">
                <a:solidFill>
                  <a:srgbClr val="FFFF00"/>
                </a:solidFill>
                <a:latin typeface="Calibri"/>
                <a:cs typeface="Calibri"/>
              </a:rPr>
              <a:t>Identify people at risk</a:t>
            </a:r>
          </a:p>
        </p:txBody>
      </p:sp>
      <p:sp>
        <p:nvSpPr>
          <p:cNvPr id="7" name="TextBox 6">
            <a:extLst>
              <a:ext uri="{FF2B5EF4-FFF2-40B4-BE49-F238E27FC236}">
                <a16:creationId xmlns:a16="http://schemas.microsoft.com/office/drawing/2014/main" id="{B0526EBB-B633-DE97-2A63-CBBC5611F86A}"/>
              </a:ext>
            </a:extLst>
          </p:cNvPr>
          <p:cNvSpPr txBox="1"/>
          <p:nvPr/>
        </p:nvSpPr>
        <p:spPr>
          <a:xfrm>
            <a:off x="169118" y="877121"/>
            <a:ext cx="11706295" cy="5416868"/>
          </a:xfrm>
          <a:prstGeom prst="rect">
            <a:avLst/>
          </a:prstGeom>
          <a:noFill/>
        </p:spPr>
        <p:txBody>
          <a:bodyPr wrap="square" lIns="91440" tIns="45720" rIns="91440" bIns="45720" anchor="t">
            <a:spAutoFit/>
          </a:bodyPr>
          <a:lstStyle/>
          <a:p>
            <a:pPr algn="just"/>
            <a:r>
              <a:rPr lang="en-GB" sz="2000" b="1">
                <a:solidFill>
                  <a:srgbClr val="FF0000"/>
                </a:solidFill>
                <a:latin typeface="Calibri" panose="020F0502020204030204" pitchFamily="34" charset="0"/>
                <a:cs typeface="Calibri" panose="020F0502020204030204" pitchFamily="34" charset="0"/>
              </a:rPr>
              <a:t>People living with HIV</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Adults and adolescents (&gt;10y) [regardless of ARV, pregnancy, previous TB treatment, immunosuppression and availability of test for TB infection]*</a:t>
            </a:r>
            <a:endParaRPr lang="en-GB" sz="2000" i="1">
              <a:solidFill>
                <a:schemeClr val="tx1">
                  <a:lumMod val="95000"/>
                  <a:lumOff val="5000"/>
                </a:schemeClr>
              </a:solidFill>
              <a:latin typeface="Calibri" panose="020F0502020204030204" pitchFamily="34" charset="0"/>
              <a:cs typeface="Calibri" panose="020F0502020204030204" pitchFamily="34" charset="0"/>
            </a:endParaRPr>
          </a:p>
          <a:p>
            <a:pPr marL="457200" indent="-457200" algn="just">
              <a:buFont typeface="+mj-lt"/>
              <a:buChar char="•"/>
              <a:defRPr/>
            </a:pPr>
            <a:r>
              <a:rPr lang="en-GB" sz="2000">
                <a:solidFill>
                  <a:schemeClr val="tx1">
                    <a:lumMod val="95000"/>
                    <a:lumOff val="5000"/>
                  </a:schemeClr>
                </a:solidFill>
                <a:latin typeface="Calibri" panose="020F0502020204030204" pitchFamily="34" charset="0"/>
                <a:cs typeface="Calibri" panose="020F0502020204030204" pitchFamily="34" charset="0"/>
              </a:rPr>
              <a:t>Infants aged &lt; 12 months who are in contact with TB*</a:t>
            </a:r>
          </a:p>
          <a:p>
            <a:pPr marL="457200" lvl="0" indent="-457200" algn="just">
              <a:buFont typeface="+mj-lt"/>
              <a:buChar char="•"/>
              <a:defRPr/>
            </a:pPr>
            <a:r>
              <a:rPr lang="en-GB" sz="2000">
                <a:solidFill>
                  <a:schemeClr val="tx1">
                    <a:lumMod val="95000"/>
                    <a:lumOff val="5000"/>
                  </a:schemeClr>
                </a:solidFill>
                <a:latin typeface="Calibri" panose="020F0502020204030204" pitchFamily="34" charset="0"/>
                <a:cs typeface="Calibri" panose="020F0502020204030204" pitchFamily="34" charset="0"/>
              </a:rPr>
              <a:t>Children aged ≥ 12 months in a high TB  transmission setting</a:t>
            </a:r>
            <a:endParaRPr lang="en-GB" sz="11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mj-lt"/>
              <a:buChar char="•"/>
              <a:defRPr/>
            </a:pPr>
            <a:r>
              <a:rPr lang="en-GB" sz="2000">
                <a:solidFill>
                  <a:schemeClr val="tx1">
                    <a:lumMod val="95000"/>
                    <a:lumOff val="5000"/>
                  </a:schemeClr>
                </a:solidFill>
                <a:latin typeface="Calibri" panose="020F0502020204030204" pitchFamily="34" charset="0"/>
                <a:cs typeface="Calibri" panose="020F0502020204030204" pitchFamily="34" charset="0"/>
              </a:rPr>
              <a:t>All children who successfully completed treatment for TB disease</a:t>
            </a:r>
          </a:p>
          <a:p>
            <a:pPr>
              <a:lnSpc>
                <a:spcPct val="150000"/>
              </a:lnSpc>
            </a:pPr>
            <a:r>
              <a:rPr lang="en-GB" sz="2000" b="1" i="1">
                <a:solidFill>
                  <a:srgbClr val="FF0000"/>
                </a:solidFill>
                <a:latin typeface="Calibri" panose="020F0502020204030204" pitchFamily="34" charset="0"/>
                <a:cs typeface="Calibri" panose="020F0502020204030204" pitchFamily="34" charset="0"/>
              </a:rPr>
              <a:t>Household contacts of pulmonary TB (bacteriologically confirmed)</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Children &lt; 5 years* </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Individuals aged ≥ 5 years</a:t>
            </a:r>
          </a:p>
          <a:p>
            <a:pPr marL="457200" indent="-457200" algn="just">
              <a:buFont typeface="+mj-lt"/>
              <a:buChar char="•"/>
            </a:pPr>
            <a:r>
              <a:rPr lang="en-US" sz="2000">
                <a:latin typeface="Calibri" panose="020F0502020204030204" pitchFamily="34" charset="0"/>
                <a:cs typeface="Calibri" panose="020F0502020204030204" pitchFamily="34" charset="0"/>
              </a:rPr>
              <a:t>Exposed to multidrug-resistant tuberculosis</a:t>
            </a:r>
            <a:endParaRPr lang="en-GB" sz="2000">
              <a:latin typeface="Calibri" panose="020F0502020204030204" pitchFamily="34" charset="0"/>
              <a:cs typeface="Calibri" panose="020F0502020204030204" pitchFamily="34" charset="0"/>
            </a:endParaRPr>
          </a:p>
          <a:p>
            <a:pPr algn="just">
              <a:lnSpc>
                <a:spcPct val="150000"/>
              </a:lnSpc>
            </a:pPr>
            <a:r>
              <a:rPr lang="en-GB" sz="2000" b="1" i="1">
                <a:solidFill>
                  <a:srgbClr val="FF0000"/>
                </a:solidFill>
                <a:latin typeface="Calibri" panose="020F0502020204030204" pitchFamily="34" charset="0"/>
                <a:cs typeface="Calibri" panose="020F0502020204030204" pitchFamily="34" charset="0"/>
              </a:rPr>
              <a:t>Other risk indicating systematic testing &amp; TPT</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People who have silicosis, or who are initiating anti-TNF treatment or dialysis, or preparing for an organ or haematological transplant*</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Prisoners, health workers, immigrants from countries with a high TB burden, homeless people and people who use drugs</a:t>
            </a:r>
          </a:p>
          <a:p>
            <a:pPr marL="457200" indent="-457200" algn="just">
              <a:buFont typeface="+mj-lt"/>
              <a:buChar char="•"/>
            </a:pPr>
            <a:r>
              <a:rPr lang="en-US" sz="2000">
                <a:solidFill>
                  <a:schemeClr val="tx1">
                    <a:lumMod val="95000"/>
                    <a:lumOff val="5000"/>
                  </a:schemeClr>
                </a:solidFill>
                <a:latin typeface="Calibri" panose="020F0502020204030204" pitchFamily="34" charset="0"/>
                <a:cs typeface="Calibri" panose="020F0502020204030204" pitchFamily="34" charset="0"/>
              </a:rPr>
              <a:t>No systematic testing &amp; treatment in diabetes, harmful use of alcohol, tobacco smoking, underweight</a:t>
            </a:r>
          </a:p>
        </p:txBody>
      </p:sp>
      <p:sp>
        <p:nvSpPr>
          <p:cNvPr id="8" name="Rectangle 7">
            <a:extLst>
              <a:ext uri="{FF2B5EF4-FFF2-40B4-BE49-F238E27FC236}">
                <a16:creationId xmlns:a16="http://schemas.microsoft.com/office/drawing/2014/main" id="{4AB55881-6C79-83EC-82DF-578D0A598F10}"/>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a:solidFill>
                  <a:schemeClr val="tx1">
                    <a:lumMod val="95000"/>
                    <a:lumOff val="5000"/>
                  </a:schemeClr>
                </a:solidFill>
                <a:latin typeface="Calibri"/>
                <a:cs typeface="Calibri"/>
              </a:rPr>
              <a:t>* Strong recommendation</a:t>
            </a:r>
            <a:endParaRPr lang="en-US" sz="1100">
              <a:solidFill>
                <a:schemeClr val="tx1">
                  <a:lumMod val="95000"/>
                  <a:lumOff val="5000"/>
                </a:schemeClr>
              </a:solidFill>
              <a:latin typeface="Arial"/>
              <a:cs typeface="Arial"/>
            </a:endParaRPr>
          </a:p>
        </p:txBody>
      </p:sp>
      <p:sp>
        <p:nvSpPr>
          <p:cNvPr id="11" name="Rectangle 10">
            <a:extLst>
              <a:ext uri="{FF2B5EF4-FFF2-40B4-BE49-F238E27FC236}">
                <a16:creationId xmlns:a16="http://schemas.microsoft.com/office/drawing/2014/main" id="{DA31D709-CC0E-32BC-411B-9FA380E960D6}"/>
              </a:ext>
            </a:extLst>
          </p:cNvPr>
          <p:cNvSpPr/>
          <p:nvPr/>
        </p:nvSpPr>
        <p:spPr>
          <a:xfrm>
            <a:off x="316586" y="5498576"/>
            <a:ext cx="10081120" cy="400110"/>
          </a:xfrm>
          <a:prstGeom prst="rect">
            <a:avLst/>
          </a:prstGeom>
        </p:spPr>
        <p:txBody>
          <a:bodyPr wrap="square">
            <a:spAutoFit/>
          </a:bodyPr>
          <a:lstStyle/>
          <a:p>
            <a:pPr algn="just"/>
            <a:endParaRPr lang="en-GB"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34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4581</Words>
  <Application>Microsoft Office PowerPoint</Application>
  <PresentationFormat>Widescreen</PresentationFormat>
  <Paragraphs>318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2_Modèle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KANCHAR, Avinash</dc:creator>
  <cp:lastModifiedBy>FALZON Dennis</cp:lastModifiedBy>
  <cp:revision>2</cp:revision>
  <dcterms:created xsi:type="dcterms:W3CDTF">2023-07-18T08:45:15Z</dcterms:created>
  <dcterms:modified xsi:type="dcterms:W3CDTF">2023-11-06T16:36:36Z</dcterms:modified>
</cp:coreProperties>
</file>